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329" r:id="rId3"/>
    <p:sldId id="257" r:id="rId4"/>
    <p:sldId id="278" r:id="rId5"/>
    <p:sldId id="279" r:id="rId6"/>
    <p:sldId id="280" r:id="rId7"/>
    <p:sldId id="284" r:id="rId8"/>
    <p:sldId id="277" r:id="rId9"/>
    <p:sldId id="259" r:id="rId10"/>
    <p:sldId id="285" r:id="rId11"/>
    <p:sldId id="286" r:id="rId12"/>
    <p:sldId id="287" r:id="rId13"/>
    <p:sldId id="272" r:id="rId14"/>
    <p:sldId id="271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330" r:id="rId26"/>
    <p:sldId id="299" r:id="rId27"/>
    <p:sldId id="331" r:id="rId28"/>
    <p:sldId id="300" r:id="rId29"/>
    <p:sldId id="332" r:id="rId30"/>
    <p:sldId id="281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316" r:id="rId47"/>
    <p:sldId id="317" r:id="rId48"/>
    <p:sldId id="318" r:id="rId49"/>
    <p:sldId id="319" r:id="rId50"/>
    <p:sldId id="320" r:id="rId51"/>
    <p:sldId id="323" r:id="rId52"/>
    <p:sldId id="321" r:id="rId53"/>
    <p:sldId id="325" r:id="rId54"/>
    <p:sldId id="324" r:id="rId55"/>
    <p:sldId id="322" r:id="rId56"/>
    <p:sldId id="326" r:id="rId57"/>
    <p:sldId id="327" r:id="rId58"/>
    <p:sldId id="328" r:id="rId59"/>
    <p:sldId id="283" r:id="rId6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7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34"/>
    </p:cViewPr>
  </p:sorterViewPr>
  <p:notesViewPr>
    <p:cSldViewPr>
      <p:cViewPr varScale="1">
        <p:scale>
          <a:sx n="44" d="100"/>
          <a:sy n="44" d="100"/>
        </p:scale>
        <p:origin x="-2117" y="-8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30B35-81A3-48F0-AAE5-74F9C14AFB78}" type="datetimeFigureOut">
              <a:rPr lang="en-US" smtClean="0"/>
              <a:pPr/>
              <a:t>7/21/2009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34B17-685D-4A8F-8F92-951DCA1AA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50DCAC-FA33-4172-AF90-7FE31BE31A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248400"/>
            <a:ext cx="4495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Satya</a:t>
            </a:r>
            <a:r>
              <a:rPr lang="en-US" dirty="0" smtClean="0"/>
              <a:t> </a:t>
            </a:r>
            <a:r>
              <a:rPr lang="en-US" dirty="0" err="1" smtClean="0"/>
              <a:t>Komatineni</a:t>
            </a:r>
            <a:r>
              <a:rPr lang="en-US" dirty="0" smtClean="0"/>
              <a:t> </a:t>
            </a:r>
          </a:p>
          <a:p>
            <a:r>
              <a:rPr lang="en-US" dirty="0" smtClean="0"/>
              <a:t>(http://www.satyakomatineni.com)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2AD17-E952-428D-8110-74248798A04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1684" name="Picture 4" descr="http://farm4.static.flickr.com/3510/3469218966_63cb373516_o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47725" cy="10572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40183-F679-4A9C-9882-D66995D5E6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A4840-21E1-4F2E-863E-3574D418F5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DC795-414B-4D51-A4A1-186833AAC9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DB57A-28C1-4998-99C5-CBEF637519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6B9D2-E31F-4776-82FC-1299AE2BF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F28E4-A20A-4BAD-BF13-D5517E01EA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BCD10-0AAB-4CE5-828C-DB71310F77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2AF20-8D37-4B34-81E1-7BFC87BF1F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52F7C-E78E-4C16-AC89-3D705791B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BCE31-3CAA-4C6D-A736-87AA75C241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245225"/>
            <a:ext cx="4495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Satya Komatineni  (http://www.satyakomatineni.com)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DBE58F-F318-4532-BACE-13EC4A6885D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 flipV="1">
            <a:off x="152400" y="617220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 flipV="1">
            <a:off x="152400" y="114300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schemas.android.com/apk/res/androi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tyakomatineni.com/akc/display?url=DisplayNoteIMPURL&amp;reportId=3186&amp;ownerUserId=satya" TargetMode="External"/><Relationship Id="rId2" Type="http://schemas.openxmlformats.org/officeDocument/2006/relationships/hyperlink" Target="http://www.satyakomatineni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zekiel.vancouver.wsu.edu/~cs442/" TargetMode="External"/><Relationship Id="rId5" Type="http://schemas.openxmlformats.org/officeDocument/2006/relationships/hyperlink" Target="http://www.glprogramming.com/red/" TargetMode="External"/><Relationship Id="rId4" Type="http://schemas.openxmlformats.org/officeDocument/2006/relationships/hyperlink" Target="http://www.khronos.org/opengles/documentation/opengles1_0/html/index.html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owledgefolders.com/akc/servlet/DisplayServlet?url=NotesIMPTitlesURL&amp;ownerUserId=satya&amp;folderName=android+1.5&amp;order_by_format=news" TargetMode="External"/><Relationship Id="rId2" Type="http://schemas.openxmlformats.org/officeDocument/2006/relationships/hyperlink" Target="http://www.knowledgefolders.com/akc/display?url=NotesIMPTitlesURL&amp;ownerUserId=satya&amp;folderName=OpenGL&amp;order_by_format=news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ode.google.com/events/io/sessions/WritingRealTimeGamesAndroid.html" TargetMode="External"/><Relationship Id="rId4" Type="http://schemas.openxmlformats.org/officeDocument/2006/relationships/hyperlink" Target="http://code.google.com/events/io/sessions.html#mobile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2C45-256B-4827-BD02-91592E2D3C2A}" type="slidenum">
              <a:rPr lang="en-US"/>
              <a:pPr/>
              <a:t>1</a:t>
            </a:fld>
            <a:endParaRPr lang="en-US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384300" y="2711450"/>
            <a:ext cx="478752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Exploring Animation and OpenGL</a:t>
            </a:r>
          </a:p>
          <a:p>
            <a:pPr algn="ctr"/>
            <a:r>
              <a:rPr lang="en-US" sz="2400" dirty="0" smtClean="0"/>
              <a:t>In Android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err="1" smtClean="0"/>
              <a:t>Satya</a:t>
            </a:r>
            <a:r>
              <a:rPr lang="en-US" sz="2400" dirty="0" smtClean="0"/>
              <a:t> </a:t>
            </a:r>
            <a:r>
              <a:rPr lang="en-US" sz="2400" dirty="0" err="1" smtClean="0"/>
              <a:t>Komatineni</a:t>
            </a:r>
            <a:endParaRPr lang="en-US" sz="2400" dirty="0" smtClean="0"/>
          </a:p>
          <a:p>
            <a:pPr algn="ctr"/>
            <a:r>
              <a:rPr lang="en-US" sz="2400" dirty="0" smtClean="0"/>
              <a:t>Active Intellect, Inc.</a:t>
            </a:r>
          </a:p>
          <a:p>
            <a:pPr algn="ctr"/>
            <a:r>
              <a:rPr lang="en-US" sz="2400" dirty="0" smtClean="0"/>
              <a:t>(http://www.satyakomatineni.com)</a:t>
            </a:r>
            <a:endParaRPr lang="en-US" sz="2400" dirty="0"/>
          </a:p>
        </p:txBody>
      </p:sp>
      <p:pic>
        <p:nvPicPr>
          <p:cNvPr id="2054" name="Picture 6" descr="android_270x2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81000"/>
            <a:ext cx="2571750" cy="2562225"/>
          </a:xfrm>
          <a:prstGeom prst="rect">
            <a:avLst/>
          </a:prstGeom>
          <a:noFill/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14400" y="5638800"/>
            <a:ext cx="8001000" cy="36933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i="1" dirty="0" smtClean="0">
                <a:solidFill>
                  <a:schemeClr val="accent3"/>
                </a:solidFill>
              </a:rPr>
              <a:t>In  Pursuit of Education and Entertainment on hand held computers</a:t>
            </a:r>
            <a:endParaRPr lang="en-US" i="1" dirty="0">
              <a:solidFill>
                <a:schemeClr val="accent3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9D6A0-ECDA-40A3-A697-CD25F8AD06E5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09600" y="1828800"/>
            <a:ext cx="3810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/>
              <a:t>public class HelloAndroid extends Activity </a:t>
            </a:r>
          </a:p>
          <a:p>
            <a:r>
              <a:rPr lang="en-US" sz="1200"/>
              <a:t>{</a:t>
            </a:r>
          </a:p>
          <a:p>
            <a:r>
              <a:rPr lang="en-US" sz="1200"/>
              <a:t>public void onCreate(Bundle savedInstanceState) </a:t>
            </a:r>
          </a:p>
          <a:p>
            <a:r>
              <a:rPr lang="en-US" sz="1200"/>
              <a:t>{</a:t>
            </a:r>
          </a:p>
          <a:p>
            <a:r>
              <a:rPr lang="en-US" sz="1200"/>
              <a:t>        super.onCreate(savedInstanceState);</a:t>
            </a:r>
          </a:p>
          <a:p>
            <a:r>
              <a:rPr lang="en-US" sz="1200"/>
              <a:t>        setContentView(R.layout.main);</a:t>
            </a:r>
          </a:p>
          <a:p>
            <a:r>
              <a:rPr lang="en-US" sz="1200"/>
              <a:t>    }</a:t>
            </a:r>
          </a:p>
          <a:p>
            <a:r>
              <a:rPr lang="en-US" sz="1200"/>
              <a:t>}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503613" y="457200"/>
            <a:ext cx="176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/>
              <a:t>Hello World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724400" y="1828800"/>
            <a:ext cx="38100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/>
              <a:t>&lt;?xml version="1.0" encoding="utf-8"?&gt;</a:t>
            </a:r>
          </a:p>
          <a:p>
            <a:r>
              <a:rPr lang="en-US" sz="1200"/>
              <a:t>&lt;TextView xmlns:android="http://schemas.android.com/apk/res/android"</a:t>
            </a:r>
          </a:p>
          <a:p>
            <a:r>
              <a:rPr lang="en-US" sz="1200"/>
              <a:t>  android:layout_width="fill_parent"</a:t>
            </a:r>
          </a:p>
          <a:p>
            <a:r>
              <a:rPr lang="en-US" sz="1200"/>
              <a:t>  android:layout_height="fill_parent"</a:t>
            </a:r>
          </a:p>
          <a:p>
            <a:r>
              <a:rPr lang="en-US" sz="1200"/>
              <a:t>  android:text="Hello, Android"/&gt;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057400" y="3505200"/>
            <a:ext cx="38100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/>
              <a:t>public final class R {</a:t>
            </a:r>
          </a:p>
          <a:p>
            <a:r>
              <a:rPr lang="en-US" sz="1200"/>
              <a:t>    public static final class attr {</a:t>
            </a:r>
          </a:p>
          <a:p>
            <a:r>
              <a:rPr lang="en-US" sz="1200"/>
              <a:t>    };</a:t>
            </a:r>
          </a:p>
          <a:p>
            <a:r>
              <a:rPr lang="en-US" sz="1200"/>
              <a:t>    public static final class drawable {</a:t>
            </a:r>
          </a:p>
          <a:p>
            <a:r>
              <a:rPr lang="en-US" sz="1200"/>
              <a:t>        public static final int icon=0x7f020000;</a:t>
            </a:r>
          </a:p>
          <a:p>
            <a:r>
              <a:rPr lang="en-US" sz="1200"/>
              <a:t>    };</a:t>
            </a:r>
          </a:p>
          <a:p>
            <a:r>
              <a:rPr lang="en-US" sz="1200"/>
              <a:t>    public static final class layout {</a:t>
            </a:r>
          </a:p>
          <a:p>
            <a:r>
              <a:rPr lang="en-US" sz="1200"/>
              <a:t>        public static final int main=0x7f030000;</a:t>
            </a:r>
          </a:p>
          <a:p>
            <a:r>
              <a:rPr lang="en-US" sz="1200"/>
              <a:t>    };</a:t>
            </a:r>
          </a:p>
          <a:p>
            <a:r>
              <a:rPr lang="en-US" sz="1200"/>
              <a:t>    public static final class string {</a:t>
            </a:r>
          </a:p>
          <a:p>
            <a:r>
              <a:rPr lang="en-US" sz="1200"/>
              <a:t>        public static final int app_name=0x7f040000;</a:t>
            </a:r>
          </a:p>
          <a:p>
            <a:r>
              <a:rPr lang="en-US" sz="1200"/>
              <a:t>    };</a:t>
            </a:r>
          </a:p>
          <a:p>
            <a:r>
              <a:rPr lang="en-US" sz="1200"/>
              <a:t>};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H="1" flipV="1">
            <a:off x="1447800" y="32004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H="1">
            <a:off x="5029200" y="3200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B9E4-9999-4919-9430-92AA1102B030}" type="slidenum">
              <a:rPr lang="en-US"/>
              <a:pPr/>
              <a:t>11</a:t>
            </a:fld>
            <a:endParaRPr lang="en-US"/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484563" y="457200"/>
            <a:ext cx="1811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/>
              <a:t>Layout XML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67818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>
                <a:solidFill>
                  <a:srgbClr val="008080"/>
                </a:solidFill>
                <a:latin typeface="Courier New" pitchFamily="49" charset="0"/>
              </a:rPr>
              <a:t>&lt;</a:t>
            </a:r>
            <a:r>
              <a:rPr lang="en-US" sz="1000">
                <a:solidFill>
                  <a:srgbClr val="3F7F7F"/>
                </a:solidFill>
                <a:latin typeface="Courier New" pitchFamily="49" charset="0"/>
              </a:rPr>
              <a:t>LinearLayout</a:t>
            </a:r>
            <a:r>
              <a:rPr lang="en-US" sz="1000">
                <a:latin typeface="Courier New" pitchFamily="49" charset="0"/>
              </a:rPr>
              <a:t>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xmlns:android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"http://schemas.android.com/apk/res/android"</a:t>
            </a:r>
            <a:r>
              <a:rPr lang="en-US" sz="1000">
                <a:latin typeface="Courier New" pitchFamily="49" charset="0"/>
              </a:rPr>
              <a:t> </a:t>
            </a:r>
          </a:p>
          <a:p>
            <a:r>
              <a:rPr lang="en-US" sz="1000">
                <a:latin typeface="Courier New" pitchFamily="49" charset="0"/>
              </a:rPr>
              <a:t>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android:layout_width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"wrap_content"</a:t>
            </a:r>
            <a:r>
              <a:rPr lang="en-US" sz="1000">
                <a:latin typeface="Courier New" pitchFamily="49" charset="0"/>
              </a:rPr>
              <a:t> </a:t>
            </a:r>
          </a:p>
          <a:p>
            <a:r>
              <a:rPr lang="en-US" sz="1000">
                <a:latin typeface="Courier New" pitchFamily="49" charset="0"/>
              </a:rPr>
              <a:t>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android:layout_height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"wrap_content"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android:orientation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"vertical"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android:paddingLeft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"6dip"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android:paddingRight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"6dip"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android:paddingBottom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"3dip"</a:t>
            </a:r>
            <a:r>
              <a:rPr lang="en-US" sz="1000">
                <a:solidFill>
                  <a:srgbClr val="008080"/>
                </a:solidFill>
                <a:latin typeface="Courier New" pitchFamily="49" charset="0"/>
              </a:rPr>
              <a:t>&gt;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     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000">
                <a:solidFill>
                  <a:srgbClr val="008080"/>
                </a:solidFill>
                <a:latin typeface="Courier New" pitchFamily="49" charset="0"/>
              </a:rPr>
              <a:t>&lt;</a:t>
            </a:r>
            <a:r>
              <a:rPr lang="en-US" sz="1000">
                <a:solidFill>
                  <a:srgbClr val="3F7F7F"/>
                </a:solidFill>
                <a:latin typeface="Courier New" pitchFamily="49" charset="0"/>
              </a:rPr>
              <a:t>EditText</a:t>
            </a:r>
            <a:r>
              <a:rPr lang="en-US" sz="1000">
                <a:latin typeface="Courier New" pitchFamily="49" charset="0"/>
              </a:rPr>
              <a:t>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android:id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"@+id/title"</a:t>
            </a:r>
            <a:r>
              <a:rPr lang="en-US" sz="1000">
                <a:latin typeface="Courier New" pitchFamily="49" charset="0"/>
              </a:rPr>
              <a:t> </a:t>
            </a:r>
          </a:p>
          <a:p>
            <a:r>
              <a:rPr lang="en-US" sz="1000">
                <a:latin typeface="Courier New" pitchFamily="49" charset="0"/>
              </a:rPr>
              <a:t>  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android:maxLines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"1"</a:t>
            </a:r>
            <a:r>
              <a:rPr lang="en-US" sz="1000">
                <a:latin typeface="Courier New" pitchFamily="49" charset="0"/>
              </a:rPr>
              <a:t> </a:t>
            </a:r>
          </a:p>
          <a:p>
            <a:r>
              <a:rPr lang="en-US" sz="1000">
                <a:latin typeface="Courier New" pitchFamily="49" charset="0"/>
              </a:rPr>
              <a:t>  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android:layout_marginTop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"2dip"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  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android:layout_width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"wrap_content"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android:ems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"25"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  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android:layout_height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"wrap_content"</a:t>
            </a:r>
            <a:r>
              <a:rPr lang="en-US" sz="1000">
                <a:latin typeface="Courier New" pitchFamily="49" charset="0"/>
              </a:rPr>
              <a:t> </a:t>
            </a:r>
          </a:p>
          <a:p>
            <a:r>
              <a:rPr lang="en-US" sz="1000">
                <a:latin typeface="Courier New" pitchFamily="49" charset="0"/>
              </a:rPr>
              <a:t>  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android:autoText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"true"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  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android:capitalize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"sentences"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  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android:scrollHorizontally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"true"</a:t>
            </a:r>
            <a:r>
              <a:rPr lang="en-US" sz="1000">
                <a:latin typeface="Courier New" pitchFamily="49" charset="0"/>
              </a:rPr>
              <a:t> </a:t>
            </a:r>
            <a:r>
              <a:rPr lang="en-US" sz="1000">
                <a:solidFill>
                  <a:srgbClr val="008080"/>
                </a:solidFill>
                <a:latin typeface="Courier New" pitchFamily="49" charset="0"/>
              </a:rPr>
              <a:t>/&gt;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   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000">
                <a:solidFill>
                  <a:srgbClr val="008080"/>
                </a:solidFill>
                <a:latin typeface="Courier New" pitchFamily="49" charset="0"/>
              </a:rPr>
              <a:t>&lt;</a:t>
            </a:r>
            <a:r>
              <a:rPr lang="en-US" sz="1000">
                <a:solidFill>
                  <a:srgbClr val="3F7F7F"/>
                </a:solidFill>
                <a:latin typeface="Courier New" pitchFamily="49" charset="0"/>
              </a:rPr>
              <a:t>Button</a:t>
            </a:r>
            <a:r>
              <a:rPr lang="en-US" sz="1000">
                <a:latin typeface="Courier New" pitchFamily="49" charset="0"/>
              </a:rPr>
              <a:t>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android:id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"@+id/ok"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  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android:layout_width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"wrap_content"</a:t>
            </a:r>
            <a:r>
              <a:rPr lang="en-US" sz="1000">
                <a:latin typeface="Courier New" pitchFamily="49" charset="0"/>
              </a:rPr>
              <a:t> </a:t>
            </a:r>
          </a:p>
          <a:p>
            <a:r>
              <a:rPr lang="en-US" sz="1000">
                <a:latin typeface="Courier New" pitchFamily="49" charset="0"/>
              </a:rPr>
              <a:t>  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android:layout_height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"wrap_content"</a:t>
            </a:r>
            <a:r>
              <a:rPr lang="en-US" sz="1000">
                <a:latin typeface="Courier New" pitchFamily="49" charset="0"/>
              </a:rPr>
              <a:t> </a:t>
            </a:r>
          </a:p>
          <a:p>
            <a:r>
              <a:rPr lang="en-US" sz="1000">
                <a:latin typeface="Courier New" pitchFamily="49" charset="0"/>
              </a:rPr>
              <a:t>  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android:layout_gravity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"right"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        </a:t>
            </a:r>
            <a:r>
              <a:rPr lang="en-US" sz="1000">
                <a:solidFill>
                  <a:srgbClr val="7F007F"/>
                </a:solidFill>
                <a:latin typeface="Courier New" pitchFamily="49" charset="0"/>
              </a:rPr>
              <a:t>android:text</a:t>
            </a:r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1000" i="1">
                <a:solidFill>
                  <a:srgbClr val="2A00FF"/>
                </a:solidFill>
                <a:latin typeface="Courier New" pitchFamily="49" charset="0"/>
              </a:rPr>
              <a:t>"@string/button_ok"</a:t>
            </a:r>
            <a:r>
              <a:rPr lang="en-US" sz="1000">
                <a:latin typeface="Courier New" pitchFamily="49" charset="0"/>
              </a:rPr>
              <a:t> </a:t>
            </a:r>
            <a:r>
              <a:rPr lang="en-US" sz="1000">
                <a:solidFill>
                  <a:srgbClr val="008080"/>
                </a:solidFill>
                <a:latin typeface="Courier New" pitchFamily="49" charset="0"/>
              </a:rPr>
              <a:t>/&gt;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solidFill>
                  <a:srgbClr val="000000"/>
                </a:solidFill>
                <a:latin typeface="Courier New" pitchFamily="49" charset="0"/>
              </a:rPr>
              <a:t>   </a:t>
            </a:r>
            <a:endParaRPr lang="en-US" sz="1000">
              <a:latin typeface="Courier New" pitchFamily="49" charset="0"/>
            </a:endParaRPr>
          </a:p>
          <a:p>
            <a:r>
              <a:rPr lang="en-US" sz="1000">
                <a:solidFill>
                  <a:srgbClr val="008080"/>
                </a:solidFill>
                <a:latin typeface="Courier New" pitchFamily="49" charset="0"/>
              </a:rPr>
              <a:t>&lt;/</a:t>
            </a:r>
            <a:r>
              <a:rPr lang="en-US" sz="1000">
                <a:solidFill>
                  <a:srgbClr val="3F7F7F"/>
                </a:solidFill>
                <a:latin typeface="Courier New" pitchFamily="49" charset="0"/>
              </a:rPr>
              <a:t>LinearLayout</a:t>
            </a:r>
            <a:r>
              <a:rPr lang="en-US" sz="1000">
                <a:solidFill>
                  <a:srgbClr val="00808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564F-7980-478B-911E-147A5371E2F0}" type="slidenum">
              <a:rPr lang="en-US"/>
              <a:pPr/>
              <a:t>12</a:t>
            </a:fld>
            <a:endParaRPr lang="en-US"/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52400" y="1498600"/>
            <a:ext cx="8153400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900"/>
              <a:t>&lt;manifest xmlns:android="http://schemas.android.com/apk/res/android"</a:t>
            </a:r>
          </a:p>
          <a:p>
            <a:r>
              <a:rPr lang="en-US" sz="900"/>
              <a:t>    package="com.example.android.notepad"</a:t>
            </a:r>
          </a:p>
          <a:p>
            <a:r>
              <a:rPr lang="en-US" sz="900"/>
              <a:t>&gt;</a:t>
            </a:r>
          </a:p>
          <a:p>
            <a:r>
              <a:rPr lang="en-US" sz="900"/>
              <a:t>    &lt;application android:icon="@drawable/app_notes"</a:t>
            </a:r>
          </a:p>
          <a:p>
            <a:r>
              <a:rPr lang="en-US" sz="900"/>
              <a:t>        android:label="@string/app_name"</a:t>
            </a:r>
          </a:p>
          <a:p>
            <a:r>
              <a:rPr lang="en-US" sz="900"/>
              <a:t>    &gt;</a:t>
            </a:r>
          </a:p>
          <a:p>
            <a:r>
              <a:rPr lang="en-US" sz="900"/>
              <a:t>        &lt;provider android:name="NotePadProvider"</a:t>
            </a:r>
          </a:p>
          <a:p>
            <a:r>
              <a:rPr lang="en-US" sz="900"/>
              <a:t>            android:authorities="com.google.provider.NotePad"</a:t>
            </a:r>
          </a:p>
          <a:p>
            <a:r>
              <a:rPr lang="en-US" sz="900"/>
              <a:t>        /&gt;</a:t>
            </a:r>
          </a:p>
          <a:p>
            <a:endParaRPr lang="en-US" sz="900"/>
          </a:p>
          <a:p>
            <a:r>
              <a:rPr lang="en-US" sz="900"/>
              <a:t>        &lt;activity android:name="NotesList" android:label="@string/title_notes_list"&gt;</a:t>
            </a:r>
          </a:p>
          <a:p>
            <a:r>
              <a:rPr lang="en-US" sz="900"/>
              <a:t>            &lt;intent-filter&gt;</a:t>
            </a:r>
          </a:p>
          <a:p>
            <a:r>
              <a:rPr lang="en-US" sz="900"/>
              <a:t>                &lt;action android:name="android.intent.action.MAIN" /&gt;</a:t>
            </a:r>
          </a:p>
          <a:p>
            <a:r>
              <a:rPr lang="en-US" sz="900"/>
              <a:t>                &lt;category android:name="android.intent.</a:t>
            </a:r>
            <a:r>
              <a:rPr lang="en-US" sz="800"/>
              <a:t>category</a:t>
            </a:r>
            <a:r>
              <a:rPr lang="en-US" sz="900"/>
              <a:t>.LAUNCHER" /&gt;</a:t>
            </a:r>
          </a:p>
          <a:p>
            <a:r>
              <a:rPr lang="en-US" sz="900"/>
              <a:t>            &lt;/intent-filter&gt;</a:t>
            </a:r>
          </a:p>
          <a:p>
            <a:r>
              <a:rPr lang="en-US" sz="900"/>
              <a:t>            &lt;intent-filter&gt;</a:t>
            </a:r>
          </a:p>
          <a:p>
            <a:r>
              <a:rPr lang="en-US" sz="900"/>
              <a:t>                &lt;action android:name="android.intent.action.VIEW" /&gt;</a:t>
            </a:r>
          </a:p>
          <a:p>
            <a:r>
              <a:rPr lang="en-US" sz="900"/>
              <a:t>                &lt;action android:name="android.intent.action.EDIT" /&gt;</a:t>
            </a:r>
          </a:p>
          <a:p>
            <a:r>
              <a:rPr lang="en-US" sz="900"/>
              <a:t>                &lt;action android:name="android.intent.action.PICK" /&gt;</a:t>
            </a:r>
          </a:p>
          <a:p>
            <a:r>
              <a:rPr lang="en-US" sz="900"/>
              <a:t>                &lt;category android:name="android.intent.category.DEFAULT" /&gt;</a:t>
            </a:r>
          </a:p>
          <a:p>
            <a:r>
              <a:rPr lang="en-US" sz="900"/>
              <a:t>                &lt;data android:mimeType="vnd.android.cursor.dir/vnd.google.note" /&gt;</a:t>
            </a:r>
          </a:p>
          <a:p>
            <a:r>
              <a:rPr lang="en-US" sz="900"/>
              <a:t>            &lt;/intent-filter&gt;</a:t>
            </a:r>
          </a:p>
          <a:p>
            <a:r>
              <a:rPr lang="en-US" sz="900"/>
              <a:t>            &lt;intent-filter&gt;</a:t>
            </a:r>
          </a:p>
          <a:p>
            <a:r>
              <a:rPr lang="en-US" sz="900"/>
              <a:t>                &lt;action android:name="android.intent.action.GET_CONTENT" /&gt;</a:t>
            </a:r>
          </a:p>
          <a:p>
            <a:r>
              <a:rPr lang="en-US" sz="900"/>
              <a:t>                &lt;category android:name="android.intent.category.DEFAULT" /&gt;</a:t>
            </a:r>
          </a:p>
          <a:p>
            <a:r>
              <a:rPr lang="en-US" sz="900"/>
              <a:t>                &lt;data android:mimeType="vnd.android.cursor.item/vnd.google.note" /&gt;</a:t>
            </a:r>
          </a:p>
          <a:p>
            <a:r>
              <a:rPr lang="en-US" sz="900"/>
              <a:t>            &lt;/intent-filter&gt;</a:t>
            </a:r>
          </a:p>
          <a:p>
            <a:r>
              <a:rPr lang="en-US" sz="900"/>
              <a:t>        &lt;/activity&gt;</a:t>
            </a:r>
          </a:p>
          <a:p>
            <a:r>
              <a:rPr lang="en-US" sz="900"/>
              <a:t>        </a:t>
            </a:r>
          </a:p>
          <a:p>
            <a:r>
              <a:rPr lang="en-US" sz="900"/>
              <a:t>        &lt;activity android:name="NoteEditor"</a:t>
            </a:r>
          </a:p>
          <a:p>
            <a:r>
              <a:rPr lang="en-US" sz="900"/>
              <a:t>            android:theme="@android:style/Theme.Light"</a:t>
            </a:r>
          </a:p>
          <a:p>
            <a:r>
              <a:rPr lang="en-US" sz="900"/>
              <a:t>            android:label="@string/title_note"</a:t>
            </a:r>
          </a:p>
          <a:p>
            <a:r>
              <a:rPr lang="en-US" sz="900"/>
              <a:t>        &gt;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438525" y="457200"/>
            <a:ext cx="189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/>
              <a:t>Manifest.xml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AC94-AAB5-438C-8C3E-06BEB7AF2BDF}" type="slidenum">
              <a:rPr lang="en-US"/>
              <a:pPr/>
              <a:t>13</a:t>
            </a:fld>
            <a:endParaRPr lang="en-US"/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09600" y="1828800"/>
            <a:ext cx="2819400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App</a:t>
            </a:r>
          </a:p>
          <a:p>
            <a:pPr>
              <a:buFontTx/>
              <a:buChar char="•"/>
            </a:pPr>
            <a:r>
              <a:rPr lang="en-US" sz="1600"/>
              <a:t>Content</a:t>
            </a:r>
          </a:p>
          <a:p>
            <a:pPr>
              <a:buFontTx/>
              <a:buChar char="•"/>
            </a:pPr>
            <a:r>
              <a:rPr lang="en-US" sz="1600"/>
              <a:t>Content.pm</a:t>
            </a:r>
          </a:p>
          <a:p>
            <a:pPr>
              <a:buFontTx/>
              <a:buChar char="•"/>
            </a:pPr>
            <a:r>
              <a:rPr lang="en-US" sz="1600"/>
              <a:t>Content.res</a:t>
            </a:r>
          </a:p>
          <a:p>
            <a:pPr>
              <a:buFontTx/>
              <a:buChar char="•"/>
            </a:pPr>
            <a:r>
              <a:rPr lang="en-US" sz="1600"/>
              <a:t>Database</a:t>
            </a:r>
          </a:p>
          <a:p>
            <a:pPr>
              <a:buFontTx/>
              <a:buChar char="•"/>
            </a:pPr>
            <a:r>
              <a:rPr lang="en-US" sz="1600"/>
              <a:t>Database.sqlite</a:t>
            </a:r>
          </a:p>
          <a:p>
            <a:pPr>
              <a:buFontTx/>
              <a:buChar char="•"/>
            </a:pPr>
            <a:r>
              <a:rPr lang="en-US" sz="1600"/>
              <a:t>Graphics</a:t>
            </a:r>
          </a:p>
          <a:p>
            <a:pPr>
              <a:buFontTx/>
              <a:buChar char="•"/>
            </a:pPr>
            <a:r>
              <a:rPr lang="en-US" sz="1600"/>
              <a:t>Graphics.drawable</a:t>
            </a:r>
          </a:p>
          <a:p>
            <a:pPr>
              <a:buFontTx/>
              <a:buChar char="•"/>
            </a:pPr>
            <a:r>
              <a:rPr lang="en-US" sz="1600"/>
              <a:t>Graphics.drawable.shapes</a:t>
            </a:r>
          </a:p>
          <a:p>
            <a:pPr>
              <a:buFontTx/>
              <a:buChar char="•"/>
            </a:pPr>
            <a:r>
              <a:rPr lang="en-US" sz="1600"/>
              <a:t>Hardware</a:t>
            </a:r>
          </a:p>
          <a:p>
            <a:pPr>
              <a:buFontTx/>
              <a:buChar char="•"/>
            </a:pPr>
            <a:r>
              <a:rPr lang="en-US" sz="1600"/>
              <a:t>Location</a:t>
            </a:r>
          </a:p>
          <a:p>
            <a:pPr>
              <a:buFontTx/>
              <a:buChar char="•"/>
            </a:pPr>
            <a:r>
              <a:rPr lang="en-US" sz="1600"/>
              <a:t>Media</a:t>
            </a:r>
          </a:p>
          <a:p>
            <a:pPr>
              <a:buFontTx/>
              <a:buChar char="•"/>
            </a:pPr>
            <a:r>
              <a:rPr lang="en-US" sz="1600"/>
              <a:t>Net</a:t>
            </a:r>
          </a:p>
          <a:p>
            <a:pPr>
              <a:buFontTx/>
              <a:buChar char="•"/>
            </a:pPr>
            <a:r>
              <a:rPr lang="en-US" sz="1600"/>
              <a:t>Net.http</a:t>
            </a:r>
          </a:p>
          <a:p>
            <a:pPr>
              <a:buFontTx/>
              <a:buChar char="•"/>
            </a:pPr>
            <a:r>
              <a:rPr lang="en-US" sz="1600"/>
              <a:t>Net.wifi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617913" y="457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Packages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733800" y="1752600"/>
            <a:ext cx="2667000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Opengl</a:t>
            </a:r>
          </a:p>
          <a:p>
            <a:pPr>
              <a:buFontTx/>
              <a:buChar char="•"/>
            </a:pPr>
            <a:r>
              <a:rPr lang="en-US" sz="1600"/>
              <a:t>Os</a:t>
            </a:r>
          </a:p>
          <a:p>
            <a:pPr>
              <a:buFontTx/>
              <a:buChar char="•"/>
            </a:pPr>
            <a:r>
              <a:rPr lang="en-US" sz="1600"/>
              <a:t>Preference</a:t>
            </a:r>
          </a:p>
          <a:p>
            <a:pPr>
              <a:buFontTx/>
              <a:buChar char="•"/>
            </a:pPr>
            <a:r>
              <a:rPr lang="en-US" sz="1600"/>
              <a:t>Provider</a:t>
            </a:r>
          </a:p>
          <a:p>
            <a:pPr>
              <a:buFontTx/>
              <a:buChar char="•"/>
            </a:pPr>
            <a:r>
              <a:rPr lang="en-US" sz="1600"/>
              <a:t>Sax</a:t>
            </a:r>
          </a:p>
          <a:p>
            <a:pPr>
              <a:buFontTx/>
              <a:buChar char="•"/>
            </a:pPr>
            <a:r>
              <a:rPr lang="en-US" sz="1600"/>
              <a:t>Telephony</a:t>
            </a:r>
          </a:p>
          <a:p>
            <a:pPr>
              <a:buFontTx/>
              <a:buChar char="•"/>
            </a:pPr>
            <a:r>
              <a:rPr lang="en-US" sz="1600"/>
              <a:t>Telephony.gsm</a:t>
            </a:r>
          </a:p>
          <a:p>
            <a:pPr>
              <a:buFontTx/>
              <a:buChar char="•"/>
            </a:pPr>
            <a:r>
              <a:rPr lang="en-US" sz="1600"/>
              <a:t>Text</a:t>
            </a:r>
          </a:p>
          <a:p>
            <a:pPr>
              <a:buFontTx/>
              <a:buChar char="•"/>
            </a:pPr>
            <a:r>
              <a:rPr lang="en-US" sz="1600"/>
              <a:t>Text.method</a:t>
            </a:r>
          </a:p>
          <a:p>
            <a:pPr>
              <a:buFontTx/>
              <a:buChar char="•"/>
            </a:pPr>
            <a:r>
              <a:rPr lang="en-US" sz="1600"/>
              <a:t>Text.style</a:t>
            </a:r>
          </a:p>
          <a:p>
            <a:pPr>
              <a:buFontTx/>
              <a:buChar char="•"/>
            </a:pPr>
            <a:r>
              <a:rPr lang="en-US" sz="1600"/>
              <a:t>Text.util</a:t>
            </a:r>
          </a:p>
          <a:p>
            <a:pPr>
              <a:buFontTx/>
              <a:buChar char="•"/>
            </a:pPr>
            <a:r>
              <a:rPr lang="en-US" sz="1600"/>
              <a:t>View</a:t>
            </a:r>
          </a:p>
          <a:p>
            <a:pPr>
              <a:buFontTx/>
              <a:buChar char="•"/>
            </a:pPr>
            <a:r>
              <a:rPr lang="en-US" sz="1600"/>
              <a:t>View.animation</a:t>
            </a:r>
          </a:p>
          <a:p>
            <a:pPr>
              <a:buFontTx/>
              <a:buChar char="•"/>
            </a:pPr>
            <a:r>
              <a:rPr lang="en-US" sz="1600"/>
              <a:t>Webkit</a:t>
            </a:r>
          </a:p>
          <a:p>
            <a:pPr>
              <a:buFontTx/>
              <a:buChar char="•"/>
            </a:pPr>
            <a:r>
              <a:rPr lang="en-US" sz="1600"/>
              <a:t>Widget</a:t>
            </a:r>
          </a:p>
          <a:p>
            <a:pPr>
              <a:buFontTx/>
              <a:buChar char="•"/>
            </a:pPr>
            <a:r>
              <a:rPr lang="en-US" sz="1600"/>
              <a:t>Com.google.android.maps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858000" y="1676400"/>
            <a:ext cx="19812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Java.*</a:t>
            </a:r>
          </a:p>
          <a:p>
            <a:pPr>
              <a:buFontTx/>
              <a:buChar char="•"/>
            </a:pPr>
            <a:r>
              <a:rPr lang="en-US" sz="1600"/>
              <a:t>Javax.*</a:t>
            </a:r>
          </a:p>
          <a:p>
            <a:pPr>
              <a:buFontTx/>
              <a:buChar char="•"/>
            </a:pPr>
            <a:r>
              <a:rPr lang="en-US" sz="1600"/>
              <a:t>Junit.*</a:t>
            </a:r>
          </a:p>
          <a:p>
            <a:pPr>
              <a:buFontTx/>
              <a:buChar char="•"/>
            </a:pPr>
            <a:r>
              <a:rPr lang="en-US" sz="1600"/>
              <a:t>Org.apache.http.*</a:t>
            </a:r>
          </a:p>
          <a:p>
            <a:pPr>
              <a:buFontTx/>
              <a:buChar char="•"/>
            </a:pPr>
            <a:r>
              <a:rPr lang="en-US" sz="1600"/>
              <a:t>Org.json</a:t>
            </a:r>
          </a:p>
          <a:p>
            <a:pPr>
              <a:buFontTx/>
              <a:buChar char="•"/>
            </a:pPr>
            <a:r>
              <a:rPr lang="en-US" sz="1600"/>
              <a:t>Org.xml.*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14</a:t>
            </a:fld>
            <a:endParaRPr lang="en-US"/>
          </a:p>
        </p:txBody>
      </p:sp>
      <p:sp>
        <p:nvSpPr>
          <p:cNvPr id="35842" name="Text Box 1026"/>
          <p:cNvSpPr txBox="1">
            <a:spLocks noChangeArrowheads="1"/>
          </p:cNvSpPr>
          <p:nvPr/>
        </p:nvSpPr>
        <p:spPr bwMode="auto">
          <a:xfrm>
            <a:off x="2992438" y="3200400"/>
            <a:ext cx="15552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Animation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15</a:t>
            </a:fld>
            <a:endParaRPr lang="en-US"/>
          </a:p>
        </p:txBody>
      </p:sp>
      <p:pic>
        <p:nvPicPr>
          <p:cNvPr id="40962" name="Picture 2" descr="C:\satya\data\codebase\webapps\book\rev1\others\ch6-animation\chapter6\frame-animation-in-ac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219199"/>
            <a:ext cx="3276600" cy="4880409"/>
          </a:xfrm>
          <a:prstGeom prst="rect">
            <a:avLst/>
          </a:prstGeom>
          <a:noFill/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429000" y="457200"/>
            <a:ext cx="25128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Frame Animation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16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0" y="457200"/>
            <a:ext cx="4675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Frame Animation: XML Definition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16881"/>
            <a:ext cx="8686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&lt;?xml version="1.0" encoding="utf-8"?&gt;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animation-list </a:t>
            </a:r>
            <a:r>
              <a:rPr lang="en-US" dirty="0" err="1" smtClean="0"/>
              <a:t>xmlns:android</a:t>
            </a:r>
            <a:r>
              <a:rPr lang="en-US" dirty="0" smtClean="0"/>
              <a:t>="http://schemas.android.com/apk/res/android"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android:oneshot</a:t>
            </a:r>
            <a:r>
              <a:rPr lang="en-US" dirty="0" smtClean="0"/>
              <a:t>="false"&gt;</a:t>
            </a:r>
          </a:p>
          <a:p>
            <a:r>
              <a:rPr lang="en-US" dirty="0" smtClean="0"/>
              <a:t>    &lt;item </a:t>
            </a:r>
            <a:r>
              <a:rPr lang="en-US" dirty="0" err="1" smtClean="0"/>
              <a:t>android:drawable</a:t>
            </a:r>
            <a:r>
              <a:rPr lang="en-US" dirty="0" smtClean="0"/>
              <a:t>="@drawable/numbers11" </a:t>
            </a:r>
            <a:r>
              <a:rPr lang="en-US" dirty="0" err="1" smtClean="0"/>
              <a:t>android:duration</a:t>
            </a:r>
            <a:r>
              <a:rPr lang="en-US" dirty="0" smtClean="0"/>
              <a:t>="50" /&gt;</a:t>
            </a:r>
          </a:p>
          <a:p>
            <a:r>
              <a:rPr lang="en-US" dirty="0" smtClean="0"/>
              <a:t>    &lt;item </a:t>
            </a:r>
            <a:r>
              <a:rPr lang="en-US" dirty="0" err="1" smtClean="0"/>
              <a:t>android:drawable</a:t>
            </a:r>
            <a:r>
              <a:rPr lang="en-US" dirty="0" smtClean="0"/>
              <a:t>="@drawable/numbers12" </a:t>
            </a:r>
            <a:r>
              <a:rPr lang="en-US" dirty="0" err="1" smtClean="0"/>
              <a:t>android:duration</a:t>
            </a:r>
            <a:r>
              <a:rPr lang="en-US" dirty="0" smtClean="0"/>
              <a:t>="50" /&gt;</a:t>
            </a:r>
          </a:p>
          <a:p>
            <a:r>
              <a:rPr lang="en-US" dirty="0" smtClean="0"/>
              <a:t>    &lt;item </a:t>
            </a:r>
            <a:r>
              <a:rPr lang="en-US" dirty="0" err="1" smtClean="0"/>
              <a:t>android:drawable</a:t>
            </a:r>
            <a:r>
              <a:rPr lang="en-US" dirty="0" smtClean="0"/>
              <a:t>="@drawable/numbers13" </a:t>
            </a:r>
            <a:r>
              <a:rPr lang="en-US" dirty="0" err="1" smtClean="0"/>
              <a:t>android:duration</a:t>
            </a:r>
            <a:r>
              <a:rPr lang="en-US" dirty="0" smtClean="0"/>
              <a:t>="50" /&gt;</a:t>
            </a:r>
          </a:p>
          <a:p>
            <a:r>
              <a:rPr lang="en-US" dirty="0" smtClean="0"/>
              <a:t>    &lt;item </a:t>
            </a:r>
            <a:r>
              <a:rPr lang="en-US" dirty="0" err="1" smtClean="0"/>
              <a:t>android:drawable</a:t>
            </a:r>
            <a:r>
              <a:rPr lang="en-US" dirty="0" smtClean="0"/>
              <a:t>="@drawable/numbers14" </a:t>
            </a:r>
            <a:r>
              <a:rPr lang="en-US" dirty="0" err="1" smtClean="0"/>
              <a:t>android:duration</a:t>
            </a:r>
            <a:r>
              <a:rPr lang="en-US" dirty="0" smtClean="0"/>
              <a:t>="50" /&gt;</a:t>
            </a:r>
          </a:p>
          <a:p>
            <a:r>
              <a:rPr lang="en-US" dirty="0" smtClean="0"/>
              <a:t>    &lt;item </a:t>
            </a:r>
            <a:r>
              <a:rPr lang="en-US" dirty="0" err="1" smtClean="0"/>
              <a:t>android:drawable</a:t>
            </a:r>
            <a:r>
              <a:rPr lang="en-US" dirty="0" smtClean="0"/>
              <a:t>="@drawable/numbers15" </a:t>
            </a:r>
            <a:r>
              <a:rPr lang="en-US" dirty="0" err="1" smtClean="0"/>
              <a:t>android:duration</a:t>
            </a:r>
            <a:r>
              <a:rPr lang="en-US" dirty="0" smtClean="0"/>
              <a:t>="50" /&gt;</a:t>
            </a:r>
          </a:p>
          <a:p>
            <a:r>
              <a:rPr lang="en-US" dirty="0" smtClean="0"/>
              <a:t>    &lt;item </a:t>
            </a:r>
            <a:r>
              <a:rPr lang="en-US" dirty="0" err="1" smtClean="0"/>
              <a:t>android:drawable</a:t>
            </a:r>
            <a:r>
              <a:rPr lang="en-US" dirty="0" smtClean="0"/>
              <a:t>="@drawable/numbers16" </a:t>
            </a:r>
            <a:r>
              <a:rPr lang="en-US" dirty="0" err="1" smtClean="0"/>
              <a:t>android:duration</a:t>
            </a:r>
            <a:r>
              <a:rPr lang="en-US" dirty="0" smtClean="0"/>
              <a:t>="50" /&gt;</a:t>
            </a:r>
          </a:p>
          <a:p>
            <a:r>
              <a:rPr lang="en-US" dirty="0" smtClean="0"/>
              <a:t>    &lt;item </a:t>
            </a:r>
            <a:r>
              <a:rPr lang="en-US" dirty="0" err="1" smtClean="0"/>
              <a:t>android:drawable</a:t>
            </a:r>
            <a:r>
              <a:rPr lang="en-US" dirty="0" smtClean="0"/>
              <a:t>="@drawable/numbers17" </a:t>
            </a:r>
            <a:r>
              <a:rPr lang="en-US" dirty="0" err="1" smtClean="0"/>
              <a:t>android:duration</a:t>
            </a:r>
            <a:r>
              <a:rPr lang="en-US" dirty="0" smtClean="0"/>
              <a:t>="50" /&gt;</a:t>
            </a:r>
          </a:p>
          <a:p>
            <a:r>
              <a:rPr lang="en-US" dirty="0" smtClean="0"/>
              <a:t>    &lt;item </a:t>
            </a:r>
            <a:r>
              <a:rPr lang="en-US" dirty="0" err="1" smtClean="0"/>
              <a:t>android:drawable</a:t>
            </a:r>
            <a:r>
              <a:rPr lang="en-US" dirty="0" smtClean="0"/>
              <a:t>="@drawable/numbers18" </a:t>
            </a:r>
            <a:r>
              <a:rPr lang="en-US" dirty="0" err="1" smtClean="0"/>
              <a:t>android:duration</a:t>
            </a:r>
            <a:r>
              <a:rPr lang="en-US" dirty="0" smtClean="0"/>
              <a:t>="50" /&gt;</a:t>
            </a:r>
          </a:p>
          <a:p>
            <a:r>
              <a:rPr lang="en-US" dirty="0" smtClean="0"/>
              <a:t>    &lt;item </a:t>
            </a:r>
            <a:r>
              <a:rPr lang="en-US" dirty="0" err="1" smtClean="0"/>
              <a:t>android:drawable</a:t>
            </a:r>
            <a:r>
              <a:rPr lang="en-US" dirty="0" smtClean="0"/>
              <a:t>="@drawable/numbers19" </a:t>
            </a:r>
            <a:r>
              <a:rPr lang="en-US" dirty="0" err="1" smtClean="0"/>
              <a:t>android:duration</a:t>
            </a:r>
            <a:r>
              <a:rPr lang="en-US" dirty="0" smtClean="0"/>
              <a:t>="50" /&gt;</a:t>
            </a:r>
          </a:p>
          <a:p>
            <a:r>
              <a:rPr lang="en-US" dirty="0" smtClean="0"/>
              <a:t> &lt;/animation-list&gt;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17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0" y="457200"/>
            <a:ext cx="40870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Frame Animation: Java code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16881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private void animate()    {    	 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ImageView</a:t>
            </a:r>
            <a:r>
              <a:rPr lang="en-US" dirty="0" smtClean="0"/>
              <a:t> </a:t>
            </a:r>
            <a:r>
              <a:rPr lang="en-US" dirty="0" err="1" smtClean="0"/>
              <a:t>imgView</a:t>
            </a:r>
            <a:r>
              <a:rPr lang="en-US" dirty="0" smtClean="0"/>
              <a:t> = (</a:t>
            </a:r>
            <a:r>
              <a:rPr lang="en-US" dirty="0" err="1" smtClean="0"/>
              <a:t>ImageView</a:t>
            </a:r>
            <a:r>
              <a:rPr lang="en-US" dirty="0" smtClean="0"/>
              <a:t>)</a:t>
            </a:r>
            <a:r>
              <a:rPr lang="en-US" dirty="0" err="1" smtClean="0"/>
              <a:t>findViewById</a:t>
            </a:r>
            <a:r>
              <a:rPr lang="en-US" dirty="0" smtClean="0"/>
              <a:t>(</a:t>
            </a:r>
            <a:r>
              <a:rPr lang="en-US" dirty="0" err="1" smtClean="0"/>
              <a:t>R.id.imageView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imgView.setVisibility</a:t>
            </a:r>
            <a:r>
              <a:rPr lang="en-US" dirty="0" smtClean="0"/>
              <a:t>(</a:t>
            </a:r>
            <a:r>
              <a:rPr lang="en-US" dirty="0" err="1" smtClean="0"/>
              <a:t>ImageView.VISIBLE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imgView.setBackgroundResource</a:t>
            </a:r>
            <a:r>
              <a:rPr lang="en-US" dirty="0" smtClean="0"/>
              <a:t>(</a:t>
            </a:r>
            <a:r>
              <a:rPr lang="en-US" dirty="0" err="1" smtClean="0"/>
              <a:t>R.drawable.frame_animation</a:t>
            </a:r>
            <a:r>
              <a:rPr lang="en-US" dirty="0" smtClean="0"/>
              <a:t>);</a:t>
            </a:r>
          </a:p>
          <a:p>
            <a:endParaRPr lang="en-US" dirty="0" smtClean="0"/>
          </a:p>
          <a:p>
            <a:r>
              <a:rPr lang="en-US" dirty="0" smtClean="0"/>
              <a:t>      </a:t>
            </a:r>
            <a:r>
              <a:rPr lang="en-US" b="1" dirty="0" err="1" smtClean="0"/>
              <a:t>AnimationDrawable</a:t>
            </a:r>
            <a:r>
              <a:rPr lang="en-US" dirty="0" smtClean="0"/>
              <a:t> </a:t>
            </a:r>
            <a:r>
              <a:rPr lang="en-US" dirty="0" err="1" smtClean="0"/>
              <a:t>frameAnimation</a:t>
            </a:r>
            <a:r>
              <a:rPr lang="en-US" dirty="0" smtClean="0"/>
              <a:t> =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(</a:t>
            </a:r>
            <a:r>
              <a:rPr lang="en-US" dirty="0" err="1" smtClean="0"/>
              <a:t>AnimationDrawable</a:t>
            </a:r>
            <a:r>
              <a:rPr lang="en-US" dirty="0" smtClean="0"/>
              <a:t>) </a:t>
            </a:r>
            <a:r>
              <a:rPr lang="en-US" dirty="0" err="1" smtClean="0"/>
              <a:t>imgView.getBackground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r>
              <a:rPr lang="en-US" dirty="0" smtClean="0"/>
              <a:t>      </a:t>
            </a:r>
            <a:r>
              <a:rPr lang="en-US" dirty="0" err="1" smtClean="0"/>
              <a:t>frameAnimation.running</a:t>
            </a:r>
            <a:r>
              <a:rPr lang="en-US" dirty="0" smtClean="0"/>
              <a:t>() ?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frameAnimation.stop</a:t>
            </a:r>
            <a:r>
              <a:rPr lang="en-US" dirty="0" smtClean="0"/>
              <a:t>():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frameAnimation.start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18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438400" y="235803"/>
            <a:ext cx="43385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 </a:t>
            </a:r>
            <a:r>
              <a:rPr lang="en-US" sz="2400" dirty="0" err="1" smtClean="0"/>
              <a:t>ViewGroup</a:t>
            </a:r>
            <a:r>
              <a:rPr lang="en-US" sz="2400" dirty="0"/>
              <a:t> </a:t>
            </a:r>
            <a:r>
              <a:rPr lang="en-US" sz="2400" dirty="0" smtClean="0"/>
              <a:t>or List Animation</a:t>
            </a:r>
          </a:p>
          <a:p>
            <a:pPr algn="ctr"/>
            <a:r>
              <a:rPr lang="en-US" sz="2400" dirty="0" smtClean="0"/>
              <a:t>(Also called Layout Animation)</a:t>
            </a:r>
            <a:endParaRPr lang="en-US" sz="2400" dirty="0"/>
          </a:p>
        </p:txBody>
      </p:sp>
      <p:pic>
        <p:nvPicPr>
          <p:cNvPr id="41986" name="Picture 2" descr="C:\satya\data\codebase\webapps\book\rev1\others\ch6-animation\chapter6\layout-anim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600200"/>
            <a:ext cx="3048000" cy="4437063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19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0" y="457200"/>
            <a:ext cx="42647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List Animation: XML Definition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16881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&lt;?xml version="1.0" encoding="utf-8"?&gt;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LinearLayout</a:t>
            </a:r>
            <a:r>
              <a:rPr lang="en-US" dirty="0" smtClean="0"/>
              <a:t> </a:t>
            </a:r>
            <a:r>
              <a:rPr lang="en-US" dirty="0" err="1" smtClean="0"/>
              <a:t>xmlns:android</a:t>
            </a:r>
            <a:r>
              <a:rPr lang="en-US" dirty="0" smtClean="0"/>
              <a:t>=</a:t>
            </a:r>
            <a:r>
              <a:rPr lang="en-US" dirty="0" smtClean="0">
                <a:hlinkClick r:id="rId2"/>
              </a:rPr>
              <a:t>http://schemas.android.com/apk/res/android</a:t>
            </a:r>
            <a:endParaRPr lang="en-US" dirty="0" smtClean="0"/>
          </a:p>
          <a:p>
            <a:r>
              <a:rPr lang="en-US" dirty="0" smtClean="0"/>
              <a:t>……</a:t>
            </a:r>
          </a:p>
          <a:p>
            <a:r>
              <a:rPr lang="en-US" dirty="0" smtClean="0"/>
              <a:t>&gt;</a:t>
            </a:r>
          </a:p>
          <a:p>
            <a:r>
              <a:rPr lang="en-US" dirty="0" smtClean="0"/>
              <a:t>    &lt;</a:t>
            </a:r>
            <a:r>
              <a:rPr lang="en-US" dirty="0" err="1" smtClean="0"/>
              <a:t>ListView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en-US" dirty="0" err="1" smtClean="0"/>
              <a:t>android:id</a:t>
            </a:r>
            <a:r>
              <a:rPr lang="en-US" dirty="0" smtClean="0"/>
              <a:t>="@+id/</a:t>
            </a:r>
            <a:r>
              <a:rPr lang="en-US" dirty="0" err="1" smtClean="0"/>
              <a:t>list_view_id</a:t>
            </a:r>
            <a:r>
              <a:rPr lang="en-US" dirty="0" smtClean="0"/>
              <a:t>"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android:persistentDrawingCache</a:t>
            </a:r>
            <a:r>
              <a:rPr lang="en-US" dirty="0" smtClean="0"/>
              <a:t>="</a:t>
            </a:r>
            <a:r>
              <a:rPr lang="en-US" dirty="0" err="1" smtClean="0"/>
              <a:t>animation|scrolling</a:t>
            </a:r>
            <a:r>
              <a:rPr lang="en-US" dirty="0" smtClean="0"/>
              <a:t>"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android:layout_width</a:t>
            </a:r>
            <a:r>
              <a:rPr lang="en-US" dirty="0" smtClean="0"/>
              <a:t>="</a:t>
            </a:r>
            <a:r>
              <a:rPr lang="en-US" dirty="0" err="1" smtClean="0"/>
              <a:t>fill_parent</a:t>
            </a:r>
            <a:r>
              <a:rPr lang="en-US" dirty="0" smtClean="0"/>
              <a:t>"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android:layout_height</a:t>
            </a:r>
            <a:r>
              <a:rPr lang="en-US" dirty="0" smtClean="0"/>
              <a:t>="</a:t>
            </a:r>
            <a:r>
              <a:rPr lang="en-US" dirty="0" err="1" smtClean="0"/>
              <a:t>fill_parent</a:t>
            </a:r>
            <a:r>
              <a:rPr lang="en-US" dirty="0" smtClean="0"/>
              <a:t>"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       </a:t>
            </a:r>
            <a:r>
              <a:rPr lang="en-US" b="1" dirty="0" err="1" smtClean="0"/>
              <a:t>android:layoutAnimation</a:t>
            </a:r>
            <a:r>
              <a:rPr lang="en-US" b="1" dirty="0" smtClean="0"/>
              <a:t>="@</a:t>
            </a:r>
            <a:r>
              <a:rPr lang="en-US" b="1" dirty="0" err="1" smtClean="0"/>
              <a:t>anim</a:t>
            </a:r>
            <a:r>
              <a:rPr lang="en-US" b="1" dirty="0" smtClean="0"/>
              <a:t>/</a:t>
            </a:r>
            <a:r>
              <a:rPr lang="en-US" b="1" dirty="0" err="1" smtClean="0"/>
              <a:t>list_layout_controller</a:t>
            </a:r>
            <a:r>
              <a:rPr lang="en-US" b="1" dirty="0" smtClean="0"/>
              <a:t>" /&gt;</a:t>
            </a:r>
          </a:p>
          <a:p>
            <a:r>
              <a:rPr lang="en-US" dirty="0" smtClean="0"/>
              <a:t>        /&gt;</a:t>
            </a:r>
          </a:p>
          <a:p>
            <a:r>
              <a:rPr lang="en-US" dirty="0" smtClean="0"/>
              <a:t>&lt;/</a:t>
            </a:r>
            <a:r>
              <a:rPr lang="en-US" dirty="0" err="1" smtClean="0"/>
              <a:t>LinearLayout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13E3-05A5-4A58-8DDB-15D2D990BF35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09600" y="1917680"/>
            <a:ext cx="8153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Aspire Web </a:t>
            </a:r>
            <a:r>
              <a:rPr lang="en-US" sz="2400" dirty="0" smtClean="0"/>
              <a:t>-  A little known Java/Web fluent platform (my toil)</a:t>
            </a:r>
          </a:p>
          <a:p>
            <a:pPr>
              <a:buFontTx/>
              <a:buChar char="•"/>
            </a:pPr>
            <a:endParaRPr lang="en-US" sz="2400" dirty="0" smtClean="0"/>
          </a:p>
          <a:p>
            <a:pPr>
              <a:buFontTx/>
              <a:buChar char="•"/>
            </a:pPr>
            <a:r>
              <a:rPr lang="en-US" sz="2400" dirty="0" err="1" smtClean="0">
                <a:solidFill>
                  <a:srgbClr val="FF0000"/>
                </a:solidFill>
              </a:rPr>
              <a:t>KnowledgeFolders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- Research, Documentation, Productivity, Education, My Public Presence, Book Writing</a:t>
            </a:r>
          </a:p>
          <a:p>
            <a:pPr>
              <a:buFontTx/>
              <a:buChar char="•"/>
            </a:pPr>
            <a:endParaRPr lang="en-US" sz="2400" dirty="0" smtClean="0"/>
          </a:p>
          <a:p>
            <a:pPr>
              <a:buFontTx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Pro Android</a:t>
            </a:r>
            <a:r>
              <a:rPr lang="en-US" sz="2400" dirty="0" smtClean="0"/>
              <a:t> </a:t>
            </a:r>
            <a:r>
              <a:rPr lang="en-US" sz="2400" dirty="0" smtClean="0"/>
              <a:t>– A Mobile book that I have co-authored with </a:t>
            </a:r>
            <a:r>
              <a:rPr lang="en-US" sz="2400" dirty="0" err="1" smtClean="0"/>
              <a:t>Sayed</a:t>
            </a:r>
            <a:r>
              <a:rPr lang="en-US" sz="2400" dirty="0" smtClean="0"/>
              <a:t> </a:t>
            </a:r>
            <a:r>
              <a:rPr lang="en-US" sz="2400" dirty="0" err="1" smtClean="0"/>
              <a:t>Hashimi</a:t>
            </a:r>
            <a:r>
              <a:rPr lang="en-US" sz="2400" dirty="0" smtClean="0"/>
              <a:t> for </a:t>
            </a:r>
            <a:r>
              <a:rPr lang="en-US" sz="2400" dirty="0" err="1" smtClean="0"/>
              <a:t>Apress</a:t>
            </a:r>
            <a:r>
              <a:rPr lang="en-US" sz="2400" dirty="0" smtClean="0"/>
              <a:t>.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733800" y="457200"/>
            <a:ext cx="1502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About me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20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0" y="457200"/>
            <a:ext cx="33175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List Animation: adapter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16881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err="1" smtClean="0"/>
              <a:t>layoutAnimation</a:t>
            </a:r>
            <a:r>
              <a:rPr lang="en-US" dirty="0" smtClean="0"/>
              <a:t> </a:t>
            </a:r>
            <a:r>
              <a:rPr lang="en-US" dirty="0" err="1" smtClean="0"/>
              <a:t>xmlns:android</a:t>
            </a:r>
            <a:r>
              <a:rPr lang="en-US" dirty="0" smtClean="0"/>
              <a:t>="http://schemas.android.com/apk/res/android"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android:delay</a:t>
            </a:r>
            <a:r>
              <a:rPr lang="en-US" dirty="0" smtClean="0"/>
              <a:t>="30%"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android:animationOrder</a:t>
            </a:r>
            <a:r>
              <a:rPr lang="en-US" dirty="0" smtClean="0"/>
              <a:t>="reverse"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android:animation</a:t>
            </a:r>
            <a:r>
              <a:rPr lang="en-US" b="1" dirty="0" smtClean="0"/>
              <a:t>="@</a:t>
            </a:r>
            <a:r>
              <a:rPr lang="en-US" b="1" dirty="0" err="1" smtClean="0"/>
              <a:t>anim</a:t>
            </a:r>
            <a:r>
              <a:rPr lang="en-US" b="1" dirty="0" smtClean="0"/>
              <a:t>/</a:t>
            </a:r>
            <a:r>
              <a:rPr lang="en-US" b="1" dirty="0" err="1" smtClean="0"/>
              <a:t>alpha_translate</a:t>
            </a:r>
            <a:r>
              <a:rPr lang="en-US" dirty="0" smtClean="0"/>
              <a:t>" /&gt;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21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0" y="457200"/>
            <a:ext cx="6177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Alpha and Translate Animation: An Example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16881"/>
            <a:ext cx="8686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&lt;set </a:t>
            </a:r>
            <a:r>
              <a:rPr lang="en-US" dirty="0" err="1" smtClean="0"/>
              <a:t>xmlns:android</a:t>
            </a:r>
            <a:r>
              <a:rPr lang="en-US" dirty="0" smtClean="0"/>
              <a:t>="http://schemas.android.com/apk/res/android"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</a:t>
            </a:r>
            <a:r>
              <a:rPr lang="en-US" dirty="0" err="1" smtClean="0"/>
              <a:t>android:interpolator</a:t>
            </a:r>
            <a:r>
              <a:rPr lang="en-US" dirty="0" smtClean="0"/>
              <a:t>="@</a:t>
            </a:r>
            <a:r>
              <a:rPr lang="en-US" dirty="0" err="1" smtClean="0"/>
              <a:t>android:anim</a:t>
            </a:r>
            <a:r>
              <a:rPr lang="en-US" dirty="0" smtClean="0"/>
              <a:t>/</a:t>
            </a:r>
            <a:r>
              <a:rPr lang="en-US" dirty="0" err="1" smtClean="0"/>
              <a:t>accelerate_interpolator</a:t>
            </a:r>
            <a:r>
              <a:rPr lang="en-US" dirty="0" smtClean="0"/>
              <a:t>"&gt;</a:t>
            </a:r>
          </a:p>
          <a:p>
            <a:endParaRPr lang="en-US" dirty="0" smtClean="0"/>
          </a:p>
          <a:p>
            <a:r>
              <a:rPr lang="en-US" dirty="0" smtClean="0"/>
              <a:t>    &lt;translate </a:t>
            </a:r>
            <a:r>
              <a:rPr lang="en-US" dirty="0" err="1" smtClean="0"/>
              <a:t>android:fromYDelta</a:t>
            </a:r>
            <a:r>
              <a:rPr lang="en-US" dirty="0" smtClean="0"/>
              <a:t>="-100%"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</a:t>
            </a:r>
            <a:r>
              <a:rPr lang="en-US" dirty="0" err="1" smtClean="0"/>
              <a:t>android:toYDelta</a:t>
            </a:r>
            <a:r>
              <a:rPr lang="en-US" dirty="0" smtClean="0"/>
              <a:t>="0"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</a:t>
            </a:r>
            <a:r>
              <a:rPr lang="en-US" dirty="0" err="1" smtClean="0"/>
              <a:t>android:duration</a:t>
            </a:r>
            <a:r>
              <a:rPr lang="en-US" dirty="0" smtClean="0"/>
              <a:t>="500" /&gt;</a:t>
            </a:r>
          </a:p>
          <a:p>
            <a:endParaRPr lang="en-US" dirty="0" smtClean="0"/>
          </a:p>
          <a:p>
            <a:r>
              <a:rPr lang="en-US" dirty="0" smtClean="0"/>
              <a:t>    &lt;alpha </a:t>
            </a:r>
            <a:r>
              <a:rPr lang="en-US" dirty="0" err="1" smtClean="0"/>
              <a:t>android:fromAlpha</a:t>
            </a:r>
            <a:r>
              <a:rPr lang="en-US" dirty="0" smtClean="0"/>
              <a:t>="0.0"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android:toAlpha</a:t>
            </a:r>
            <a:r>
              <a:rPr lang="en-US" dirty="0" smtClean="0"/>
              <a:t>="1.0"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android:duration</a:t>
            </a:r>
            <a:r>
              <a:rPr lang="en-US" dirty="0" smtClean="0"/>
              <a:t>="500" /&gt;</a:t>
            </a:r>
          </a:p>
          <a:p>
            <a:r>
              <a:rPr lang="en-US" dirty="0" smtClean="0"/>
              <a:t>&lt;/set&gt;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22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0" y="457200"/>
            <a:ext cx="57996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Rotate and Scale Animation: An Example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16881"/>
            <a:ext cx="8686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&lt;rotate </a:t>
            </a:r>
            <a:r>
              <a:rPr lang="en-US" dirty="0" err="1" smtClean="0"/>
              <a:t>xmlns:android</a:t>
            </a:r>
            <a:r>
              <a:rPr lang="en-US" dirty="0" smtClean="0"/>
              <a:t>="http://schemas.android.com/apk/res/android"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android:interpolator</a:t>
            </a:r>
            <a:r>
              <a:rPr lang="en-US" dirty="0" smtClean="0"/>
              <a:t>="@</a:t>
            </a:r>
            <a:r>
              <a:rPr lang="en-US" dirty="0" err="1" smtClean="0"/>
              <a:t>android:anim</a:t>
            </a:r>
            <a:r>
              <a:rPr lang="en-US" dirty="0" smtClean="0"/>
              <a:t>/</a:t>
            </a:r>
            <a:r>
              <a:rPr lang="en-US" dirty="0" err="1" smtClean="0"/>
              <a:t>accelerate_interpolator</a:t>
            </a:r>
            <a:r>
              <a:rPr lang="en-US" dirty="0" smtClean="0"/>
              <a:t>"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android:fromDegrees</a:t>
            </a:r>
            <a:r>
              <a:rPr lang="en-US" dirty="0" smtClean="0"/>
              <a:t>="0.0" 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android:toDegrees</a:t>
            </a:r>
            <a:r>
              <a:rPr lang="en-US" dirty="0" smtClean="0"/>
              <a:t>="360"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android:pivotX</a:t>
            </a:r>
            <a:r>
              <a:rPr lang="en-US" dirty="0" smtClean="0"/>
              <a:t>="50%"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android:pivotY</a:t>
            </a:r>
            <a:r>
              <a:rPr lang="en-US" dirty="0" smtClean="0"/>
              <a:t>="50%"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android:duration</a:t>
            </a:r>
            <a:r>
              <a:rPr lang="en-US" dirty="0" smtClean="0"/>
              <a:t>="500" /&gt;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39624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&lt;set </a:t>
            </a:r>
            <a:r>
              <a:rPr lang="en-US" dirty="0" err="1" smtClean="0"/>
              <a:t>xmlns:android</a:t>
            </a:r>
            <a:r>
              <a:rPr lang="en-US" dirty="0" smtClean="0"/>
              <a:t>="http://schemas.android.com/apk/res/android" </a:t>
            </a:r>
          </a:p>
          <a:p>
            <a:r>
              <a:rPr lang="en-US" dirty="0" err="1" smtClean="0"/>
              <a:t>android:interpolator</a:t>
            </a:r>
            <a:r>
              <a:rPr lang="en-US" b="1" dirty="0" smtClean="0"/>
              <a:t>="@</a:t>
            </a:r>
            <a:r>
              <a:rPr lang="en-US" b="1" dirty="0" err="1" smtClean="0"/>
              <a:t>android:anim</a:t>
            </a:r>
            <a:r>
              <a:rPr lang="en-US" b="1" dirty="0" smtClean="0"/>
              <a:t>/</a:t>
            </a:r>
            <a:r>
              <a:rPr lang="en-US" b="1" dirty="0" err="1" smtClean="0"/>
              <a:t>accelerate_interpolator</a:t>
            </a:r>
            <a:r>
              <a:rPr lang="en-US" dirty="0" smtClean="0"/>
              <a:t>"&gt;</a:t>
            </a:r>
          </a:p>
          <a:p>
            <a:r>
              <a:rPr lang="en-US" dirty="0" smtClean="0"/>
              <a:t>   &lt;scale 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android:fromXScale</a:t>
            </a:r>
            <a:r>
              <a:rPr lang="en-US" dirty="0" smtClean="0"/>
              <a:t>="1”         </a:t>
            </a:r>
            <a:r>
              <a:rPr lang="en-US" dirty="0" err="1" smtClean="0"/>
              <a:t>android:toXScale</a:t>
            </a:r>
            <a:r>
              <a:rPr lang="en-US" dirty="0" smtClean="0"/>
              <a:t>="1"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android:fromYScale</a:t>
            </a:r>
            <a:r>
              <a:rPr lang="en-US" dirty="0" smtClean="0"/>
              <a:t>="0.1”      </a:t>
            </a:r>
            <a:r>
              <a:rPr lang="en-US" dirty="0" err="1" smtClean="0"/>
              <a:t>android:toYScale</a:t>
            </a:r>
            <a:r>
              <a:rPr lang="en-US" dirty="0" smtClean="0"/>
              <a:t>="1.0"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android:duration</a:t>
            </a:r>
            <a:r>
              <a:rPr lang="en-US" dirty="0" smtClean="0"/>
              <a:t>="500”           </a:t>
            </a:r>
            <a:r>
              <a:rPr lang="en-US" dirty="0" err="1" smtClean="0"/>
              <a:t>android:pivotX</a:t>
            </a:r>
            <a:r>
              <a:rPr lang="en-US" dirty="0" smtClean="0"/>
              <a:t>="50%"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android:pivotY</a:t>
            </a:r>
            <a:r>
              <a:rPr lang="en-US" dirty="0" smtClean="0"/>
              <a:t>="50%”             </a:t>
            </a:r>
            <a:r>
              <a:rPr lang="en-US" dirty="0" err="1" smtClean="0"/>
              <a:t>android:startOffset</a:t>
            </a:r>
            <a:r>
              <a:rPr lang="en-US" dirty="0" smtClean="0"/>
              <a:t>="100" /&gt;</a:t>
            </a:r>
          </a:p>
          <a:p>
            <a:r>
              <a:rPr lang="en-US" dirty="0" smtClean="0"/>
              <a:t>&lt;/set&gt;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23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0" y="457200"/>
            <a:ext cx="5440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Interpolators: Definition and Java code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16881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&lt;</a:t>
            </a:r>
            <a:r>
              <a:rPr lang="es-ES" dirty="0" err="1" smtClean="0"/>
              <a:t>accelerateInterpolator</a:t>
            </a:r>
            <a:r>
              <a:rPr lang="es-ES" dirty="0" smtClean="0"/>
              <a:t> </a:t>
            </a:r>
          </a:p>
          <a:p>
            <a:r>
              <a:rPr lang="es-ES" dirty="0" smtClean="0"/>
              <a:t>  </a:t>
            </a:r>
            <a:r>
              <a:rPr lang="es-ES" dirty="0" err="1" smtClean="0"/>
              <a:t>xmlns:android</a:t>
            </a:r>
            <a:r>
              <a:rPr lang="es-ES" dirty="0" smtClean="0"/>
              <a:t>="http://schemas.android.com/apk/res/android" </a:t>
            </a:r>
          </a:p>
          <a:p>
            <a:r>
              <a:rPr lang="es-ES" dirty="0" smtClean="0"/>
              <a:t>  factor="1" /&gt;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3352800"/>
            <a:ext cx="8686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public</a:t>
            </a:r>
            <a:r>
              <a:rPr lang="es-ES" dirty="0" smtClean="0"/>
              <a:t> </a:t>
            </a:r>
            <a:r>
              <a:rPr lang="es-ES" dirty="0" err="1" smtClean="0"/>
              <a:t>float</a:t>
            </a:r>
            <a:r>
              <a:rPr lang="es-ES" dirty="0" smtClean="0"/>
              <a:t> </a:t>
            </a:r>
            <a:r>
              <a:rPr lang="es-ES" dirty="0" err="1" smtClean="0"/>
              <a:t>getInterpolation</a:t>
            </a:r>
            <a:r>
              <a:rPr lang="es-ES" dirty="0" smtClean="0"/>
              <a:t>(</a:t>
            </a:r>
            <a:r>
              <a:rPr lang="es-ES" dirty="0" err="1" smtClean="0"/>
              <a:t>float</a:t>
            </a:r>
            <a:r>
              <a:rPr lang="es-ES" dirty="0" smtClean="0"/>
              <a:t> input) </a:t>
            </a:r>
          </a:p>
          <a:p>
            <a:r>
              <a:rPr lang="es-ES" dirty="0" smtClean="0"/>
              <a:t>{         </a:t>
            </a:r>
          </a:p>
          <a:p>
            <a:r>
              <a:rPr lang="es-ES" dirty="0" smtClean="0"/>
              <a:t>   </a:t>
            </a:r>
            <a:r>
              <a:rPr lang="es-ES" dirty="0" err="1" smtClean="0"/>
              <a:t>if</a:t>
            </a:r>
            <a:r>
              <a:rPr lang="es-ES" dirty="0" smtClean="0"/>
              <a:t> (</a:t>
            </a:r>
            <a:r>
              <a:rPr lang="es-ES" dirty="0" err="1" smtClean="0"/>
              <a:t>mFactor</a:t>
            </a:r>
            <a:r>
              <a:rPr lang="es-ES" dirty="0" smtClean="0"/>
              <a:t> == 1.0f)    {  </a:t>
            </a:r>
          </a:p>
          <a:p>
            <a:r>
              <a:rPr lang="es-ES" dirty="0" smtClean="0"/>
              <a:t>      </a:t>
            </a:r>
            <a:r>
              <a:rPr lang="es-ES" dirty="0" err="1" smtClean="0"/>
              <a:t>return</a:t>
            </a:r>
            <a:r>
              <a:rPr lang="es-ES" dirty="0" smtClean="0"/>
              <a:t> (</a:t>
            </a:r>
            <a:r>
              <a:rPr lang="es-ES" dirty="0" err="1" smtClean="0"/>
              <a:t>float</a:t>
            </a:r>
            <a:r>
              <a:rPr lang="es-ES" dirty="0" smtClean="0"/>
              <a:t>)(input * input);  </a:t>
            </a:r>
          </a:p>
          <a:p>
            <a:r>
              <a:rPr lang="es-ES" dirty="0" smtClean="0"/>
              <a:t>   } </a:t>
            </a:r>
          </a:p>
          <a:p>
            <a:r>
              <a:rPr lang="es-ES" dirty="0" smtClean="0"/>
              <a:t>   </a:t>
            </a:r>
            <a:r>
              <a:rPr lang="es-ES" dirty="0" err="1" smtClean="0"/>
              <a:t>else</a:t>
            </a:r>
            <a:r>
              <a:rPr lang="es-ES" dirty="0" smtClean="0"/>
              <a:t>    {  </a:t>
            </a:r>
          </a:p>
          <a:p>
            <a:r>
              <a:rPr lang="es-ES" dirty="0" smtClean="0"/>
              <a:t>      </a:t>
            </a:r>
            <a:r>
              <a:rPr lang="es-ES" dirty="0" err="1" smtClean="0"/>
              <a:t>return</a:t>
            </a:r>
            <a:r>
              <a:rPr lang="es-ES" dirty="0" smtClean="0"/>
              <a:t> (</a:t>
            </a:r>
            <a:r>
              <a:rPr lang="es-ES" dirty="0" err="1" smtClean="0"/>
              <a:t>float</a:t>
            </a:r>
            <a:r>
              <a:rPr lang="es-ES" dirty="0" smtClean="0"/>
              <a:t>)Math.pow(input, 2 * </a:t>
            </a:r>
            <a:r>
              <a:rPr lang="es-ES" dirty="0" err="1" smtClean="0"/>
              <a:t>mFactor</a:t>
            </a:r>
            <a:r>
              <a:rPr lang="es-ES" dirty="0" smtClean="0"/>
              <a:t>);  </a:t>
            </a:r>
          </a:p>
          <a:p>
            <a:r>
              <a:rPr lang="es-ES" dirty="0" smtClean="0"/>
              <a:t>   }  </a:t>
            </a:r>
          </a:p>
          <a:p>
            <a:r>
              <a:rPr lang="es-ES" dirty="0" smtClean="0"/>
              <a:t>}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24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95600" y="457200"/>
            <a:ext cx="322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Available Interpolators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16881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AccelerateDecelerateInterpolator</a:t>
            </a:r>
            <a:endParaRPr lang="es-ES" dirty="0" smtClean="0"/>
          </a:p>
          <a:p>
            <a:r>
              <a:rPr lang="es-ES" dirty="0" err="1" smtClean="0"/>
              <a:t>AccelerateInterpolator</a:t>
            </a:r>
            <a:endParaRPr lang="es-ES" dirty="0" smtClean="0"/>
          </a:p>
          <a:p>
            <a:r>
              <a:rPr lang="es-ES" dirty="0" err="1" smtClean="0"/>
              <a:t>CycleInterpolator</a:t>
            </a:r>
            <a:endParaRPr lang="es-ES" dirty="0" smtClean="0"/>
          </a:p>
          <a:p>
            <a:r>
              <a:rPr lang="es-ES" dirty="0" err="1" smtClean="0"/>
              <a:t>DecelerateInterpolator</a:t>
            </a:r>
            <a:endParaRPr lang="es-ES" dirty="0" smtClean="0"/>
          </a:p>
          <a:p>
            <a:r>
              <a:rPr lang="es-ES" dirty="0" err="1" smtClean="0"/>
              <a:t>LinearInterpolator</a:t>
            </a:r>
            <a:endParaRPr lang="es-E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25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667000" y="381000"/>
            <a:ext cx="44859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View Animation: A different take</a:t>
            </a:r>
            <a:endParaRPr lang="en-US" sz="2400" dirty="0"/>
          </a:p>
        </p:txBody>
      </p:sp>
      <p:pic>
        <p:nvPicPr>
          <p:cNvPr id="41986" name="Picture 2" descr="C:\satya\data\codebase\webapps\book\rev1\others\ch6-animation\chapter6\layout-anim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600200"/>
            <a:ext cx="3048000" cy="4437063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26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95600" y="457200"/>
            <a:ext cx="3840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Attach Animation to a View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View  </a:t>
            </a:r>
            <a:r>
              <a:rPr lang="es-ES" dirty="0" err="1" smtClean="0"/>
              <a:t>someView</a:t>
            </a:r>
            <a:r>
              <a:rPr lang="es-ES" dirty="0" smtClean="0"/>
              <a:t>;</a:t>
            </a:r>
          </a:p>
          <a:p>
            <a:r>
              <a:rPr lang="es-ES" dirty="0" err="1" smtClean="0"/>
              <a:t>someView.startAnimation</a:t>
            </a:r>
            <a:r>
              <a:rPr lang="es-ES" dirty="0" smtClean="0"/>
              <a:t>(new </a:t>
            </a:r>
            <a:r>
              <a:rPr lang="es-ES" dirty="0" err="1" smtClean="0"/>
              <a:t>ViewAnimation</a:t>
            </a:r>
            <a:r>
              <a:rPr lang="es-ES" dirty="0" smtClean="0"/>
              <a:t>());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27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95600" y="457200"/>
            <a:ext cx="2286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View Animation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8686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public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r>
              <a:rPr lang="es-ES" dirty="0" smtClean="0"/>
              <a:t> </a:t>
            </a:r>
            <a:r>
              <a:rPr lang="es-ES" dirty="0" err="1" smtClean="0"/>
              <a:t>ViewAnimation</a:t>
            </a:r>
            <a:r>
              <a:rPr lang="es-ES" dirty="0" smtClean="0"/>
              <a:t> </a:t>
            </a:r>
            <a:r>
              <a:rPr lang="es-ES" dirty="0" err="1" smtClean="0"/>
              <a:t>extends</a:t>
            </a:r>
            <a:r>
              <a:rPr lang="es-ES" dirty="0" smtClean="0"/>
              <a:t> </a:t>
            </a:r>
            <a:r>
              <a:rPr lang="es-ES" dirty="0" err="1" smtClean="0"/>
              <a:t>Animation</a:t>
            </a:r>
            <a:r>
              <a:rPr lang="es-ES" dirty="0" smtClean="0"/>
              <a:t> </a:t>
            </a:r>
          </a:p>
          <a:p>
            <a:r>
              <a:rPr lang="es-ES" dirty="0" smtClean="0"/>
              <a:t>{</a:t>
            </a:r>
          </a:p>
          <a:p>
            <a:r>
              <a:rPr lang="es-ES" dirty="0" smtClean="0"/>
              <a:t>  </a:t>
            </a:r>
            <a:r>
              <a:rPr lang="es-ES" dirty="0" err="1" smtClean="0"/>
              <a:t>public</a:t>
            </a:r>
            <a:r>
              <a:rPr lang="es-ES" dirty="0" smtClean="0"/>
              <a:t> </a:t>
            </a:r>
            <a:r>
              <a:rPr lang="es-ES" dirty="0" err="1" smtClean="0"/>
              <a:t>void</a:t>
            </a:r>
            <a:r>
              <a:rPr lang="es-ES" dirty="0" smtClean="0"/>
              <a:t> </a:t>
            </a:r>
            <a:r>
              <a:rPr lang="es-ES" dirty="0" err="1" smtClean="0"/>
              <a:t>initialize</a:t>
            </a:r>
            <a:r>
              <a:rPr lang="es-ES" dirty="0" smtClean="0"/>
              <a:t>(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 err="1" smtClean="0"/>
              <a:t>width</a:t>
            </a:r>
            <a:r>
              <a:rPr lang="es-ES" dirty="0" smtClean="0"/>
              <a:t>,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 err="1" smtClean="0"/>
              <a:t>height</a:t>
            </a:r>
            <a:r>
              <a:rPr lang="es-ES" dirty="0" smtClean="0"/>
              <a:t>,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 err="1" smtClean="0"/>
              <a:t>parentWidth</a:t>
            </a:r>
            <a:r>
              <a:rPr lang="es-ES" dirty="0" smtClean="0"/>
              <a:t>,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 err="1" smtClean="0"/>
              <a:t>parentHeight</a:t>
            </a:r>
            <a:r>
              <a:rPr lang="es-ES" dirty="0" smtClean="0"/>
              <a:t>) {</a:t>
            </a:r>
          </a:p>
          <a:p>
            <a:r>
              <a:rPr lang="es-ES" dirty="0" smtClean="0"/>
              <a:t>        </a:t>
            </a:r>
            <a:r>
              <a:rPr lang="es-ES" dirty="0" err="1" smtClean="0"/>
              <a:t>super.initialize</a:t>
            </a:r>
            <a:r>
              <a:rPr lang="es-ES" dirty="0" smtClean="0"/>
              <a:t>(</a:t>
            </a:r>
            <a:r>
              <a:rPr lang="es-ES" dirty="0" err="1" smtClean="0"/>
              <a:t>width</a:t>
            </a:r>
            <a:r>
              <a:rPr lang="es-ES" dirty="0" smtClean="0"/>
              <a:t>, </a:t>
            </a:r>
            <a:r>
              <a:rPr lang="es-ES" dirty="0" err="1" smtClean="0"/>
              <a:t>height</a:t>
            </a:r>
            <a:r>
              <a:rPr lang="es-ES" dirty="0" smtClean="0"/>
              <a:t>, </a:t>
            </a:r>
            <a:r>
              <a:rPr lang="es-ES" dirty="0" err="1" smtClean="0"/>
              <a:t>parentWidth</a:t>
            </a:r>
            <a:r>
              <a:rPr lang="es-ES" dirty="0" smtClean="0"/>
              <a:t>, </a:t>
            </a:r>
            <a:r>
              <a:rPr lang="es-ES" dirty="0" err="1" smtClean="0"/>
              <a:t>parentHeight</a:t>
            </a:r>
            <a:r>
              <a:rPr lang="es-ES" dirty="0" smtClean="0"/>
              <a:t>);</a:t>
            </a:r>
          </a:p>
          <a:p>
            <a:r>
              <a:rPr lang="es-ES" dirty="0" smtClean="0"/>
              <a:t>        </a:t>
            </a:r>
            <a:r>
              <a:rPr lang="es-ES" dirty="0" err="1" smtClean="0"/>
              <a:t>setDuration</a:t>
            </a:r>
            <a:r>
              <a:rPr lang="es-ES" dirty="0" smtClean="0"/>
              <a:t>(2500);</a:t>
            </a:r>
          </a:p>
          <a:p>
            <a:r>
              <a:rPr lang="es-ES" dirty="0" smtClean="0"/>
              <a:t>        </a:t>
            </a:r>
            <a:r>
              <a:rPr lang="es-ES" dirty="0" err="1" smtClean="0"/>
              <a:t>setFillAfter</a:t>
            </a:r>
            <a:r>
              <a:rPr lang="es-ES" dirty="0" smtClean="0"/>
              <a:t>(true);</a:t>
            </a:r>
          </a:p>
          <a:p>
            <a:r>
              <a:rPr lang="es-ES" b="1" dirty="0" smtClean="0"/>
              <a:t>        </a:t>
            </a:r>
            <a:r>
              <a:rPr lang="es-ES" b="1" dirty="0" err="1" smtClean="0"/>
              <a:t>setInterpolator</a:t>
            </a:r>
            <a:r>
              <a:rPr lang="es-ES" b="1" dirty="0" smtClean="0"/>
              <a:t>(new </a:t>
            </a:r>
            <a:r>
              <a:rPr lang="es-ES" b="1" dirty="0" err="1" smtClean="0"/>
              <a:t>LinearInterpolator</a:t>
            </a:r>
            <a:r>
              <a:rPr lang="es-ES" b="1" dirty="0" smtClean="0"/>
              <a:t>());</a:t>
            </a:r>
          </a:p>
          <a:p>
            <a:r>
              <a:rPr lang="es-ES" dirty="0" smtClean="0"/>
              <a:t>    }</a:t>
            </a:r>
          </a:p>
          <a:p>
            <a:r>
              <a:rPr lang="es-ES" b="1" dirty="0" smtClean="0"/>
              <a:t>  </a:t>
            </a:r>
            <a:r>
              <a:rPr lang="es-ES" b="1" dirty="0" err="1" smtClean="0"/>
              <a:t>protected</a:t>
            </a:r>
            <a:r>
              <a:rPr lang="es-ES" b="1" dirty="0" smtClean="0"/>
              <a:t> </a:t>
            </a:r>
            <a:r>
              <a:rPr lang="es-ES" b="1" dirty="0" err="1" smtClean="0"/>
              <a:t>void</a:t>
            </a:r>
            <a:r>
              <a:rPr lang="es-ES" b="1" dirty="0" smtClean="0"/>
              <a:t> </a:t>
            </a:r>
            <a:r>
              <a:rPr lang="es-ES" b="1" dirty="0" err="1" smtClean="0"/>
              <a:t>applyTransformation</a:t>
            </a:r>
            <a:r>
              <a:rPr lang="es-ES" b="1" dirty="0" smtClean="0"/>
              <a:t>(</a:t>
            </a:r>
            <a:r>
              <a:rPr lang="es-ES" b="1" dirty="0" err="1" smtClean="0"/>
              <a:t>float</a:t>
            </a:r>
            <a:r>
              <a:rPr lang="es-ES" b="1" dirty="0" smtClean="0"/>
              <a:t> </a:t>
            </a:r>
            <a:r>
              <a:rPr lang="es-ES" b="1" dirty="0" err="1" smtClean="0"/>
              <a:t>interpolatedTime</a:t>
            </a:r>
            <a:r>
              <a:rPr lang="es-ES" b="1" dirty="0" smtClean="0"/>
              <a:t>, </a:t>
            </a:r>
            <a:r>
              <a:rPr lang="es-ES" b="1" dirty="0" err="1" smtClean="0"/>
              <a:t>Transformation</a:t>
            </a:r>
            <a:r>
              <a:rPr lang="es-ES" b="1" dirty="0" smtClean="0"/>
              <a:t> t) </a:t>
            </a:r>
          </a:p>
          <a:p>
            <a:r>
              <a:rPr lang="es-ES" b="1" dirty="0" smtClean="0"/>
              <a:t>   {</a:t>
            </a:r>
          </a:p>
          <a:p>
            <a:r>
              <a:rPr lang="es-ES" b="1" dirty="0" smtClean="0"/>
              <a:t>        final </a:t>
            </a:r>
            <a:r>
              <a:rPr lang="es-ES" b="1" dirty="0" err="1" smtClean="0"/>
              <a:t>Matrix</a:t>
            </a:r>
            <a:r>
              <a:rPr lang="es-ES" b="1" dirty="0" smtClean="0"/>
              <a:t> </a:t>
            </a:r>
            <a:r>
              <a:rPr lang="es-ES" b="1" dirty="0" err="1" smtClean="0"/>
              <a:t>matrix</a:t>
            </a:r>
            <a:r>
              <a:rPr lang="es-ES" b="1" dirty="0" smtClean="0"/>
              <a:t> = </a:t>
            </a:r>
            <a:r>
              <a:rPr lang="es-ES" b="1" dirty="0" err="1" smtClean="0"/>
              <a:t>t.getMatrix</a:t>
            </a:r>
            <a:r>
              <a:rPr lang="es-ES" b="1" dirty="0" smtClean="0"/>
              <a:t>();</a:t>
            </a:r>
          </a:p>
          <a:p>
            <a:r>
              <a:rPr lang="es-ES" b="1" dirty="0" smtClean="0"/>
              <a:t>        </a:t>
            </a:r>
            <a:r>
              <a:rPr lang="es-ES" b="1" dirty="0" err="1" smtClean="0"/>
              <a:t>matrix.setScale</a:t>
            </a:r>
            <a:r>
              <a:rPr lang="es-ES" b="1" dirty="0" smtClean="0"/>
              <a:t>(</a:t>
            </a:r>
            <a:r>
              <a:rPr lang="es-ES" b="1" dirty="0" err="1" smtClean="0"/>
              <a:t>interpolatedTime</a:t>
            </a:r>
            <a:r>
              <a:rPr lang="es-ES" b="1" dirty="0" smtClean="0"/>
              <a:t>, </a:t>
            </a:r>
            <a:r>
              <a:rPr lang="es-ES" b="1" dirty="0" err="1" smtClean="0"/>
              <a:t>interpolatedTime</a:t>
            </a:r>
            <a:r>
              <a:rPr lang="es-ES" b="1" dirty="0" smtClean="0"/>
              <a:t>);</a:t>
            </a:r>
          </a:p>
          <a:p>
            <a:r>
              <a:rPr lang="es-ES" b="1" dirty="0" smtClean="0"/>
              <a:t>        </a:t>
            </a:r>
            <a:r>
              <a:rPr lang="es-ES" b="1" dirty="0" err="1" smtClean="0"/>
              <a:t>matrix.preTranslate</a:t>
            </a:r>
            <a:r>
              <a:rPr lang="es-ES" b="1" dirty="0" smtClean="0"/>
              <a:t>(-</a:t>
            </a:r>
            <a:r>
              <a:rPr lang="es-ES" b="1" dirty="0" err="1" smtClean="0"/>
              <a:t>centerX</a:t>
            </a:r>
            <a:r>
              <a:rPr lang="es-ES" b="1" dirty="0" smtClean="0"/>
              <a:t>, -</a:t>
            </a:r>
            <a:r>
              <a:rPr lang="es-ES" b="1" dirty="0" err="1" smtClean="0"/>
              <a:t>centerY</a:t>
            </a:r>
            <a:r>
              <a:rPr lang="es-ES" b="1" dirty="0" smtClean="0"/>
              <a:t>);</a:t>
            </a:r>
          </a:p>
          <a:p>
            <a:r>
              <a:rPr lang="es-ES" b="1" dirty="0" smtClean="0"/>
              <a:t>        </a:t>
            </a:r>
            <a:r>
              <a:rPr lang="es-ES" b="1" dirty="0" err="1" smtClean="0"/>
              <a:t>matrix.postTranslate</a:t>
            </a:r>
            <a:r>
              <a:rPr lang="es-ES" b="1" dirty="0" smtClean="0"/>
              <a:t>(</a:t>
            </a:r>
            <a:r>
              <a:rPr lang="es-ES" b="1" dirty="0" err="1" smtClean="0"/>
              <a:t>centerX</a:t>
            </a:r>
            <a:r>
              <a:rPr lang="es-ES" b="1" dirty="0" smtClean="0"/>
              <a:t>, </a:t>
            </a:r>
            <a:r>
              <a:rPr lang="es-ES" b="1" dirty="0" err="1" smtClean="0"/>
              <a:t>centerY</a:t>
            </a:r>
            <a:r>
              <a:rPr lang="es-ES" b="1" dirty="0" smtClean="0"/>
              <a:t>);    }</a:t>
            </a:r>
          </a:p>
          <a:p>
            <a:r>
              <a:rPr lang="es-ES" dirty="0" smtClean="0"/>
              <a:t>}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28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95600" y="457200"/>
            <a:ext cx="3284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Applying a 2D Camera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protected</a:t>
            </a:r>
            <a:r>
              <a:rPr lang="es-ES" dirty="0" smtClean="0"/>
              <a:t> </a:t>
            </a:r>
            <a:r>
              <a:rPr lang="es-ES" dirty="0" err="1" smtClean="0"/>
              <a:t>void</a:t>
            </a:r>
            <a:r>
              <a:rPr lang="es-ES" dirty="0" smtClean="0"/>
              <a:t> </a:t>
            </a:r>
            <a:r>
              <a:rPr lang="es-ES" dirty="0" err="1" smtClean="0"/>
              <a:t>applyTransformation</a:t>
            </a:r>
            <a:r>
              <a:rPr lang="es-ES" dirty="0" smtClean="0"/>
              <a:t>(</a:t>
            </a:r>
            <a:r>
              <a:rPr lang="es-ES" dirty="0" err="1" smtClean="0"/>
              <a:t>float</a:t>
            </a:r>
            <a:r>
              <a:rPr lang="es-ES" dirty="0" smtClean="0"/>
              <a:t> </a:t>
            </a:r>
            <a:r>
              <a:rPr lang="es-ES" dirty="0" err="1" smtClean="0"/>
              <a:t>interpolatedTime</a:t>
            </a:r>
            <a:r>
              <a:rPr lang="es-ES" dirty="0" smtClean="0"/>
              <a:t>, </a:t>
            </a:r>
            <a:r>
              <a:rPr lang="es-ES" dirty="0" err="1" smtClean="0"/>
              <a:t>Transformation</a:t>
            </a:r>
            <a:r>
              <a:rPr lang="es-ES" dirty="0" smtClean="0"/>
              <a:t> t) </a:t>
            </a:r>
          </a:p>
          <a:p>
            <a:r>
              <a:rPr lang="es-ES" dirty="0" smtClean="0"/>
              <a:t>{</a:t>
            </a:r>
          </a:p>
          <a:p>
            <a:r>
              <a:rPr lang="es-ES" dirty="0" smtClean="0"/>
              <a:t>	final </a:t>
            </a:r>
            <a:r>
              <a:rPr lang="es-ES" dirty="0" err="1" smtClean="0"/>
              <a:t>Matrix</a:t>
            </a:r>
            <a:r>
              <a:rPr lang="es-ES" dirty="0" smtClean="0"/>
              <a:t> </a:t>
            </a:r>
            <a:r>
              <a:rPr lang="es-ES" dirty="0" err="1" smtClean="0"/>
              <a:t>matrix</a:t>
            </a:r>
            <a:r>
              <a:rPr lang="es-ES" dirty="0" smtClean="0"/>
              <a:t> = </a:t>
            </a:r>
            <a:r>
              <a:rPr lang="es-ES" dirty="0" err="1" smtClean="0"/>
              <a:t>t.getMatrix</a:t>
            </a:r>
            <a:r>
              <a:rPr lang="es-ES" dirty="0" smtClean="0"/>
              <a:t>();</a:t>
            </a:r>
          </a:p>
          <a:p>
            <a:r>
              <a:rPr lang="es-ES" dirty="0" smtClean="0"/>
              <a:t>	</a:t>
            </a:r>
            <a:r>
              <a:rPr lang="es-ES" dirty="0" err="1" smtClean="0"/>
              <a:t>camera.save</a:t>
            </a:r>
            <a:r>
              <a:rPr lang="es-ES" dirty="0" smtClean="0"/>
              <a:t>();</a:t>
            </a:r>
          </a:p>
          <a:p>
            <a:r>
              <a:rPr lang="es-ES" dirty="0" smtClean="0"/>
              <a:t>	</a:t>
            </a:r>
            <a:r>
              <a:rPr lang="es-ES" dirty="0" err="1" smtClean="0"/>
              <a:t>camera.translate</a:t>
            </a:r>
            <a:r>
              <a:rPr lang="es-ES" dirty="0" smtClean="0"/>
              <a:t>(0.0f, 0.0f, (1300 - 1300.0f * </a:t>
            </a:r>
            <a:r>
              <a:rPr lang="es-ES" dirty="0" err="1" smtClean="0"/>
              <a:t>interpolatedTime</a:t>
            </a:r>
            <a:r>
              <a:rPr lang="es-ES" dirty="0" smtClean="0"/>
              <a:t>));</a:t>
            </a:r>
          </a:p>
          <a:p>
            <a:r>
              <a:rPr lang="es-ES" dirty="0" smtClean="0"/>
              <a:t>	</a:t>
            </a:r>
            <a:r>
              <a:rPr lang="es-ES" dirty="0" err="1" smtClean="0"/>
              <a:t>camera.rotateY</a:t>
            </a:r>
            <a:r>
              <a:rPr lang="es-ES" dirty="0" smtClean="0"/>
              <a:t>(360 * </a:t>
            </a:r>
            <a:r>
              <a:rPr lang="es-ES" dirty="0" err="1" smtClean="0"/>
              <a:t>interpolatedTime</a:t>
            </a:r>
            <a:r>
              <a:rPr lang="es-ES" dirty="0" smtClean="0"/>
              <a:t>);</a:t>
            </a:r>
          </a:p>
          <a:p>
            <a:r>
              <a:rPr lang="es-ES" dirty="0" smtClean="0"/>
              <a:t>	</a:t>
            </a:r>
            <a:r>
              <a:rPr lang="es-ES" dirty="0" err="1" smtClean="0"/>
              <a:t>camera.getMatrix</a:t>
            </a:r>
            <a:r>
              <a:rPr lang="es-ES" dirty="0" smtClean="0"/>
              <a:t>(</a:t>
            </a:r>
            <a:r>
              <a:rPr lang="es-ES" dirty="0" err="1" smtClean="0"/>
              <a:t>matrix</a:t>
            </a:r>
            <a:r>
              <a:rPr lang="es-ES" dirty="0" smtClean="0"/>
              <a:t>);</a:t>
            </a:r>
          </a:p>
          <a:p>
            <a:r>
              <a:rPr lang="es-ES" dirty="0" smtClean="0"/>
              <a:t>	</a:t>
            </a:r>
          </a:p>
          <a:p>
            <a:r>
              <a:rPr lang="es-ES" dirty="0" smtClean="0"/>
              <a:t>	</a:t>
            </a:r>
            <a:r>
              <a:rPr lang="es-ES" dirty="0" err="1" smtClean="0"/>
              <a:t>matrix.preTranslate</a:t>
            </a:r>
            <a:r>
              <a:rPr lang="es-ES" dirty="0" smtClean="0"/>
              <a:t>(-</a:t>
            </a:r>
            <a:r>
              <a:rPr lang="es-ES" dirty="0" err="1" smtClean="0"/>
              <a:t>centerX</a:t>
            </a:r>
            <a:r>
              <a:rPr lang="es-ES" dirty="0" smtClean="0"/>
              <a:t>, -</a:t>
            </a:r>
            <a:r>
              <a:rPr lang="es-ES" dirty="0" err="1" smtClean="0"/>
              <a:t>centerY</a:t>
            </a:r>
            <a:r>
              <a:rPr lang="es-ES" dirty="0" smtClean="0"/>
              <a:t>);</a:t>
            </a:r>
          </a:p>
          <a:p>
            <a:r>
              <a:rPr lang="es-ES" dirty="0" smtClean="0"/>
              <a:t>	</a:t>
            </a:r>
            <a:r>
              <a:rPr lang="es-ES" dirty="0" err="1" smtClean="0"/>
              <a:t>matrix.postTranslate</a:t>
            </a:r>
            <a:r>
              <a:rPr lang="es-ES" dirty="0" smtClean="0"/>
              <a:t>(</a:t>
            </a:r>
            <a:r>
              <a:rPr lang="es-ES" dirty="0" err="1" smtClean="0"/>
              <a:t>centerX</a:t>
            </a:r>
            <a:r>
              <a:rPr lang="es-ES" dirty="0" smtClean="0"/>
              <a:t>, </a:t>
            </a:r>
            <a:r>
              <a:rPr lang="es-ES" dirty="0" err="1" smtClean="0"/>
              <a:t>centerY</a:t>
            </a:r>
            <a:r>
              <a:rPr lang="es-ES" dirty="0" smtClean="0"/>
              <a:t>);</a:t>
            </a:r>
          </a:p>
          <a:p>
            <a:r>
              <a:rPr lang="es-ES" dirty="0" smtClean="0"/>
              <a:t>	</a:t>
            </a:r>
            <a:r>
              <a:rPr lang="es-ES" dirty="0" err="1" smtClean="0"/>
              <a:t>camera.restore</a:t>
            </a:r>
            <a:r>
              <a:rPr lang="es-ES" dirty="0" smtClean="0"/>
              <a:t>();</a:t>
            </a:r>
          </a:p>
          <a:p>
            <a:r>
              <a:rPr lang="es-ES" dirty="0" smtClean="0"/>
              <a:t>}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29</a:t>
            </a:fld>
            <a:endParaRPr lang="en-US"/>
          </a:p>
        </p:txBody>
      </p:sp>
      <p:sp>
        <p:nvSpPr>
          <p:cNvPr id="35842" name="Text Box 1026"/>
          <p:cNvSpPr txBox="1">
            <a:spLocks noChangeArrowheads="1"/>
          </p:cNvSpPr>
          <p:nvPr/>
        </p:nvSpPr>
        <p:spPr bwMode="auto">
          <a:xfrm>
            <a:off x="2992438" y="3200400"/>
            <a:ext cx="23453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OpenGL ES 1.0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13E3-05A5-4A58-8DDB-15D2D990BF35}" type="slidenum">
              <a:rPr lang="en-US"/>
              <a:pPr/>
              <a:t>3</a:t>
            </a:fld>
            <a:endParaRPr 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711450" y="457200"/>
            <a:ext cx="26661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Why this session?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609600" y="1905000"/>
            <a:ext cx="21336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Marketing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352800" y="1905000"/>
            <a:ext cx="21336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How does it work?</a:t>
            </a:r>
          </a:p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(Essentials)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248400" y="1905000"/>
            <a:ext cx="21336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Advanced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33400" y="4038600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n-US" sz="2000" dirty="0" smtClean="0"/>
              <a:t>Tell me how it works (Animation and OpenGL)</a:t>
            </a:r>
          </a:p>
          <a:p>
            <a:pPr algn="ctr">
              <a:buFontTx/>
              <a:buChar char="•"/>
            </a:pPr>
            <a:r>
              <a:rPr lang="en-US" sz="2000" dirty="0" smtClean="0"/>
              <a:t>Let me get a sense of how easy or difficult is this to do</a:t>
            </a:r>
          </a:p>
          <a:p>
            <a:pPr algn="ctr">
              <a:buFontTx/>
              <a:buChar char="•"/>
            </a:pPr>
            <a:r>
              <a:rPr lang="en-US" sz="2000" dirty="0" smtClean="0"/>
              <a:t>What is my learning curve?</a:t>
            </a:r>
          </a:p>
          <a:p>
            <a:pPr algn="ctr">
              <a:buFontTx/>
              <a:buChar char="•"/>
            </a:pPr>
            <a:r>
              <a:rPr lang="en-US" sz="2000" dirty="0" smtClean="0"/>
              <a:t>How can you help me to get up to speed?</a:t>
            </a:r>
          </a:p>
          <a:p>
            <a:pPr algn="ctr">
              <a:buFontTx/>
              <a:buChar char="•"/>
            </a:pPr>
            <a:r>
              <a:rPr lang="en-US" sz="2000" dirty="0" smtClean="0"/>
              <a:t>Does this give me a lay of the land?</a:t>
            </a:r>
          </a:p>
          <a:p>
            <a:pPr algn="ctr">
              <a:buFontTx/>
              <a:buChar char="•"/>
            </a:pPr>
            <a:r>
              <a:rPr lang="en-US" sz="2000" dirty="0" smtClean="0"/>
              <a:t>Do I have a reason to get excited </a:t>
            </a:r>
            <a:r>
              <a:rPr lang="en-US" sz="2000" dirty="0" smtClean="0"/>
              <a:t>about it?</a:t>
            </a:r>
            <a:endParaRPr lang="en-US" sz="2000" dirty="0" smtClean="0"/>
          </a:p>
        </p:txBody>
      </p:sp>
      <p:cxnSp>
        <p:nvCxnSpPr>
          <p:cNvPr id="13" name="Straight Arrow Connector 12"/>
          <p:cNvCxnSpPr>
            <a:stCxn id="9" idx="4"/>
          </p:cNvCxnSpPr>
          <p:nvPr/>
        </p:nvCxnSpPr>
        <p:spPr>
          <a:xfrm rot="5400000">
            <a:off x="3429000" y="2971800"/>
            <a:ext cx="762000" cy="1219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4"/>
          </p:cNvCxnSpPr>
          <p:nvPr/>
        </p:nvCxnSpPr>
        <p:spPr>
          <a:xfrm rot="16200000" flipH="1">
            <a:off x="4724400" y="2895600"/>
            <a:ext cx="685800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7"/>
            <a:endCxn id="7" idx="3"/>
          </p:cNvCxnSpPr>
          <p:nvPr/>
        </p:nvCxnSpPr>
        <p:spPr>
          <a:xfrm rot="16200000" flipH="1" flipV="1">
            <a:off x="1218407" y="1798359"/>
            <a:ext cx="915986" cy="15086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 flipV="1">
            <a:off x="6849548" y="1761052"/>
            <a:ext cx="915986" cy="15086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</a:t>
            </a:r>
          </a:p>
          <a:p>
            <a:r>
              <a:rPr lang="en-US" smtClean="0"/>
              <a:t>(http://www.satyakomatineni.com)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30</a:t>
            </a:fld>
            <a:endParaRPr lang="en-US"/>
          </a:p>
        </p:txBody>
      </p:sp>
      <p:sp>
        <p:nvSpPr>
          <p:cNvPr id="35842" name="Text Box 1026"/>
          <p:cNvSpPr txBox="1">
            <a:spLocks noChangeArrowheads="1"/>
          </p:cNvSpPr>
          <p:nvPr/>
        </p:nvSpPr>
        <p:spPr bwMode="auto">
          <a:xfrm>
            <a:off x="1524000" y="2819400"/>
            <a:ext cx="5981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When the Goal of Each Step is Fun, </a:t>
            </a:r>
          </a:p>
          <a:p>
            <a:pPr algn="ctr"/>
            <a:r>
              <a:rPr lang="en-US" sz="2800" dirty="0" smtClean="0"/>
              <a:t>the Journey in the End is Profitable.</a:t>
            </a:r>
            <a:endParaRPr 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828800" y="533400"/>
            <a:ext cx="58625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How I Justify My Frustration with OpenGL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31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95600" y="457200"/>
            <a:ext cx="34009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Key APIs to understand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16881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/>
              <a:t>glVertexPointer</a:t>
            </a:r>
            <a:endParaRPr lang="es-ES" sz="2400" dirty="0" smtClean="0"/>
          </a:p>
          <a:p>
            <a:r>
              <a:rPr lang="es-ES" sz="2400" dirty="0" err="1" smtClean="0"/>
              <a:t>glDrawElements</a:t>
            </a:r>
            <a:endParaRPr lang="es-ES" sz="2400" dirty="0" smtClean="0"/>
          </a:p>
          <a:p>
            <a:endParaRPr lang="es-ES" sz="2400" dirty="0" smtClean="0"/>
          </a:p>
          <a:p>
            <a:r>
              <a:rPr lang="es-ES" sz="2400" dirty="0" err="1" smtClean="0"/>
              <a:t>gluLookAt</a:t>
            </a:r>
            <a:endParaRPr lang="es-ES" sz="2400" dirty="0" smtClean="0"/>
          </a:p>
          <a:p>
            <a:r>
              <a:rPr lang="es-ES" sz="2400" dirty="0" err="1" smtClean="0"/>
              <a:t>glFrustum</a:t>
            </a:r>
            <a:endParaRPr lang="es-ES" sz="2400" dirty="0" smtClean="0"/>
          </a:p>
          <a:p>
            <a:r>
              <a:rPr lang="es-ES" sz="2400" dirty="0" err="1" smtClean="0"/>
              <a:t>glViewPort</a:t>
            </a:r>
            <a:endParaRPr lang="es-ES" sz="2400" dirty="0" smtClean="0"/>
          </a:p>
          <a:p>
            <a:r>
              <a:rPr lang="es-ES" sz="2400" dirty="0"/>
              <a:t> </a:t>
            </a:r>
          </a:p>
          <a:p>
            <a:r>
              <a:rPr lang="es-ES" sz="2400" dirty="0" err="1" smtClean="0"/>
              <a:t>glTexturePointer</a:t>
            </a:r>
            <a:endParaRPr lang="es-ES" sz="2400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32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95600" y="457200"/>
            <a:ext cx="26148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Key Observations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16881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ES" sz="2400" dirty="0" err="1" smtClean="0"/>
              <a:t>There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a </a:t>
            </a:r>
            <a:r>
              <a:rPr lang="es-ES" sz="2400" dirty="0" err="1" smtClean="0"/>
              <a:t>lot</a:t>
            </a:r>
            <a:r>
              <a:rPr lang="es-ES" sz="2400" dirty="0" smtClean="0"/>
              <a:t> of </a:t>
            </a:r>
            <a:r>
              <a:rPr lang="es-ES" sz="2400" dirty="0" err="1" smtClean="0"/>
              <a:t>OpenGL</a:t>
            </a:r>
            <a:r>
              <a:rPr lang="es-ES" sz="2400" dirty="0" smtClean="0"/>
              <a:t> </a:t>
            </a:r>
            <a:r>
              <a:rPr lang="es-ES" sz="2400" dirty="0" err="1" smtClean="0"/>
              <a:t>documentation</a:t>
            </a:r>
            <a:endParaRPr lang="es-ES" sz="2400" dirty="0" smtClean="0"/>
          </a:p>
          <a:p>
            <a:pPr marL="457200" indent="-457200">
              <a:buAutoNum type="arabicPeriod"/>
            </a:pPr>
            <a:r>
              <a:rPr lang="es-ES" sz="2400" dirty="0" err="1" smtClean="0"/>
              <a:t>There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very</a:t>
            </a:r>
            <a:r>
              <a:rPr lang="es-ES" sz="2400" dirty="0" smtClean="0"/>
              <a:t> </a:t>
            </a:r>
            <a:r>
              <a:rPr lang="es-ES" sz="2400" dirty="0" err="1" smtClean="0"/>
              <a:t>little</a:t>
            </a:r>
            <a:r>
              <a:rPr lang="es-ES" sz="2400" dirty="0" smtClean="0"/>
              <a:t> GOOD </a:t>
            </a:r>
            <a:r>
              <a:rPr lang="es-ES" sz="2400" dirty="0" err="1" smtClean="0"/>
              <a:t>OpenGL</a:t>
            </a:r>
            <a:r>
              <a:rPr lang="es-ES" sz="2400" dirty="0" smtClean="0"/>
              <a:t> </a:t>
            </a:r>
            <a:r>
              <a:rPr lang="es-ES" sz="2400" dirty="0" err="1" smtClean="0"/>
              <a:t>documentation</a:t>
            </a:r>
            <a:endParaRPr lang="es-ES" sz="2400" dirty="0" smtClean="0"/>
          </a:p>
          <a:p>
            <a:pPr marL="457200" indent="-457200">
              <a:buAutoNum type="arabicPeriod"/>
            </a:pPr>
            <a:r>
              <a:rPr lang="es-ES" sz="2400" dirty="0" err="1" smtClean="0"/>
              <a:t>Most</a:t>
            </a:r>
            <a:r>
              <a:rPr lang="es-ES" sz="2400" dirty="0" smtClean="0"/>
              <a:t> </a:t>
            </a:r>
            <a:r>
              <a:rPr lang="es-ES" sz="2400" dirty="0" err="1" smtClean="0"/>
              <a:t>books</a:t>
            </a:r>
            <a:r>
              <a:rPr lang="es-ES" sz="2400" dirty="0" smtClean="0"/>
              <a:t> </a:t>
            </a:r>
            <a:r>
              <a:rPr lang="es-ES" sz="2400" dirty="0" err="1" smtClean="0"/>
              <a:t>overlook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basic</a:t>
            </a:r>
            <a:r>
              <a:rPr lang="es-ES" sz="2400" dirty="0" smtClean="0"/>
              <a:t> </a:t>
            </a:r>
            <a:r>
              <a:rPr lang="es-ES" sz="2400" dirty="0" err="1" smtClean="0"/>
              <a:t>concepts</a:t>
            </a:r>
            <a:endParaRPr lang="es-ES" sz="2400" dirty="0" smtClean="0"/>
          </a:p>
          <a:p>
            <a:pPr marL="457200" indent="-457200">
              <a:buAutoNum type="arabicPeriod"/>
            </a:pPr>
            <a:r>
              <a:rPr lang="es-ES" sz="2400" dirty="0" err="1" smtClean="0"/>
              <a:t>The</a:t>
            </a:r>
            <a:r>
              <a:rPr lang="es-ES" sz="2400" dirty="0" smtClean="0"/>
              <a:t> flat “c” api </a:t>
            </a:r>
            <a:r>
              <a:rPr lang="es-ES" sz="2400" dirty="0" err="1" smtClean="0"/>
              <a:t>makes</a:t>
            </a:r>
            <a:r>
              <a:rPr lang="es-ES" sz="2400" dirty="0" smtClean="0"/>
              <a:t> </a:t>
            </a:r>
            <a:r>
              <a:rPr lang="es-ES" sz="2400" dirty="0" err="1" smtClean="0"/>
              <a:t>it</a:t>
            </a:r>
            <a:r>
              <a:rPr lang="es-ES" sz="2400" dirty="0" smtClean="0"/>
              <a:t> </a:t>
            </a:r>
            <a:r>
              <a:rPr lang="es-ES" sz="2400" dirty="0" err="1" smtClean="0"/>
              <a:t>very</a:t>
            </a:r>
            <a:r>
              <a:rPr lang="es-ES" sz="2400" dirty="0" smtClean="0"/>
              <a:t> </a:t>
            </a:r>
            <a:r>
              <a:rPr lang="es-ES" sz="2400" dirty="0" err="1" smtClean="0"/>
              <a:t>difficult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understand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OpenGL</a:t>
            </a:r>
            <a:r>
              <a:rPr lang="es-ES" sz="2400" dirty="0" smtClean="0"/>
              <a:t> </a:t>
            </a:r>
            <a:r>
              <a:rPr lang="es-ES" sz="2400" dirty="0" err="1" smtClean="0"/>
              <a:t>state</a:t>
            </a:r>
            <a:r>
              <a:rPr lang="es-ES" sz="2400" dirty="0" smtClean="0"/>
              <a:t> machine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33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95600" y="457200"/>
            <a:ext cx="31999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Beginner Suggestions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16881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ES" sz="2400" dirty="0" err="1" smtClean="0"/>
              <a:t>Get</a:t>
            </a:r>
            <a:r>
              <a:rPr lang="es-ES" sz="2400" dirty="0" smtClean="0"/>
              <a:t> a </a:t>
            </a:r>
            <a:r>
              <a:rPr lang="es-ES" sz="2400" dirty="0" err="1" smtClean="0"/>
              <a:t>good</a:t>
            </a:r>
            <a:r>
              <a:rPr lang="es-ES" sz="2400" dirty="0" smtClean="0"/>
              <a:t> </a:t>
            </a:r>
            <a:r>
              <a:rPr lang="es-ES" sz="2400" dirty="0" err="1" smtClean="0"/>
              <a:t>list</a:t>
            </a:r>
            <a:r>
              <a:rPr lang="es-ES" sz="2400" dirty="0" smtClean="0"/>
              <a:t> of </a:t>
            </a:r>
            <a:r>
              <a:rPr lang="es-ES" sz="2400" dirty="0" err="1" smtClean="0"/>
              <a:t>resources</a:t>
            </a:r>
            <a:r>
              <a:rPr lang="es-ES" sz="2400" dirty="0" smtClean="0"/>
              <a:t>, </a:t>
            </a:r>
            <a:r>
              <a:rPr lang="es-ES" sz="2400" dirty="0" err="1" smtClean="0"/>
              <a:t>including</a:t>
            </a:r>
            <a:r>
              <a:rPr lang="es-ES" sz="2400" dirty="0" smtClean="0"/>
              <a:t> </a:t>
            </a:r>
            <a:r>
              <a:rPr lang="es-ES" sz="2400" dirty="0" err="1" smtClean="0"/>
              <a:t>OpenGL</a:t>
            </a:r>
            <a:r>
              <a:rPr lang="es-ES" sz="2400" dirty="0" smtClean="0"/>
              <a:t> </a:t>
            </a:r>
            <a:r>
              <a:rPr lang="es-ES" sz="2400" dirty="0" err="1" smtClean="0"/>
              <a:t>books</a:t>
            </a:r>
            <a:endParaRPr lang="es-ES" sz="2400" dirty="0" smtClean="0"/>
          </a:p>
          <a:p>
            <a:pPr marL="457200" indent="-457200">
              <a:buAutoNum type="arabicPeriod"/>
            </a:pPr>
            <a:r>
              <a:rPr lang="es-ES" sz="2400" dirty="0" err="1" smtClean="0"/>
              <a:t>Understand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OpenGL</a:t>
            </a:r>
            <a:r>
              <a:rPr lang="es-ES" sz="2400" dirty="0" smtClean="0"/>
              <a:t> Camera </a:t>
            </a:r>
            <a:r>
              <a:rPr lang="es-ES" sz="2400" dirty="0" err="1" smtClean="0"/>
              <a:t>paradigm</a:t>
            </a:r>
            <a:r>
              <a:rPr lang="es-ES" sz="2400" dirty="0" smtClean="0"/>
              <a:t> </a:t>
            </a:r>
            <a:r>
              <a:rPr lang="es-ES" sz="2400" dirty="0" err="1" smtClean="0"/>
              <a:t>really</a:t>
            </a:r>
            <a:r>
              <a:rPr lang="es-ES" sz="2400" dirty="0" smtClean="0"/>
              <a:t> </a:t>
            </a:r>
            <a:r>
              <a:rPr lang="es-ES" sz="2400" dirty="0" err="1" smtClean="0"/>
              <a:t>well</a:t>
            </a:r>
            <a:endParaRPr lang="es-ES" sz="2400" dirty="0" smtClean="0"/>
          </a:p>
          <a:p>
            <a:pPr marL="457200" indent="-457200">
              <a:buAutoNum type="arabicPeriod"/>
            </a:pPr>
            <a:r>
              <a:rPr lang="es-ES" sz="2400" dirty="0" err="1" smtClean="0"/>
              <a:t>You</a:t>
            </a:r>
            <a:r>
              <a:rPr lang="es-ES" sz="2400" dirty="0" smtClean="0"/>
              <a:t> </a:t>
            </a:r>
            <a:r>
              <a:rPr lang="es-ES" sz="2400" dirty="0" err="1" smtClean="0"/>
              <a:t>cannot</a:t>
            </a:r>
            <a:r>
              <a:rPr lang="es-ES" sz="2400" dirty="0" smtClean="0"/>
              <a:t> use Java buffers use </a:t>
            </a:r>
            <a:r>
              <a:rPr lang="es-ES" sz="2400" dirty="0" err="1" smtClean="0"/>
              <a:t>native</a:t>
            </a:r>
            <a:r>
              <a:rPr lang="es-ES" sz="2400" dirty="0" smtClean="0"/>
              <a:t> “</a:t>
            </a:r>
            <a:r>
              <a:rPr lang="es-ES" sz="2400" dirty="0" err="1" smtClean="0"/>
              <a:t>nio</a:t>
            </a:r>
            <a:r>
              <a:rPr lang="es-ES" sz="2400" dirty="0" smtClean="0"/>
              <a:t>” buffers</a:t>
            </a:r>
          </a:p>
          <a:p>
            <a:pPr marL="457200" indent="-457200">
              <a:buAutoNum type="arabicPeriod"/>
            </a:pPr>
            <a:r>
              <a:rPr lang="es-ES" sz="2400" dirty="0" err="1" smtClean="0"/>
              <a:t>Nio</a:t>
            </a:r>
            <a:r>
              <a:rPr lang="es-ES" sz="2400" dirty="0" smtClean="0"/>
              <a:t> buffers use a </a:t>
            </a:r>
            <a:r>
              <a:rPr lang="es-ES" sz="2400" dirty="0" err="1" smtClean="0"/>
              <a:t>part</a:t>
            </a:r>
            <a:r>
              <a:rPr lang="es-ES" sz="2400" dirty="0" smtClean="0"/>
              <a:t> of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memory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outside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JVM </a:t>
            </a:r>
            <a:r>
              <a:rPr lang="es-ES" sz="2400" dirty="0" err="1" smtClean="0"/>
              <a:t>but</a:t>
            </a:r>
            <a:r>
              <a:rPr lang="es-ES" sz="2400" dirty="0" smtClean="0"/>
              <a:t> </a:t>
            </a:r>
            <a:r>
              <a:rPr lang="es-ES" sz="2400" dirty="0" err="1" smtClean="0"/>
              <a:t>they</a:t>
            </a:r>
            <a:r>
              <a:rPr lang="es-ES" sz="2400" dirty="0" smtClean="0"/>
              <a:t> do </a:t>
            </a:r>
            <a:r>
              <a:rPr lang="es-ES" sz="2400" dirty="0" err="1" smtClean="0"/>
              <a:t>clean</a:t>
            </a:r>
            <a:r>
              <a:rPr lang="es-ES" sz="2400" dirty="0" smtClean="0"/>
              <a:t> </a:t>
            </a:r>
            <a:r>
              <a:rPr lang="es-ES" sz="2400" dirty="0" err="1" smtClean="0"/>
              <a:t>themselves</a:t>
            </a:r>
            <a:r>
              <a:rPr lang="es-ES" sz="2400" dirty="0" smtClean="0"/>
              <a:t> </a:t>
            </a:r>
            <a:r>
              <a:rPr lang="es-ES" sz="2400" dirty="0" err="1" smtClean="0"/>
              <a:t>when</a:t>
            </a:r>
            <a:r>
              <a:rPr lang="es-ES" sz="2400" dirty="0" smtClean="0"/>
              <a:t> </a:t>
            </a:r>
            <a:r>
              <a:rPr lang="es-ES" sz="2400" dirty="0" err="1" smtClean="0"/>
              <a:t>gc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run</a:t>
            </a:r>
            <a:endParaRPr lang="es-ES" sz="2400" dirty="0" smtClean="0"/>
          </a:p>
          <a:p>
            <a:pPr marL="457200" indent="-457200">
              <a:buAutoNum type="arabicPeriod"/>
            </a:pPr>
            <a:r>
              <a:rPr lang="es-ES" sz="2400" dirty="0" err="1" smtClean="0"/>
              <a:t>Know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</a:t>
            </a:r>
            <a:r>
              <a:rPr lang="es-ES" sz="2400" dirty="0" err="1" smtClean="0"/>
              <a:t>you</a:t>
            </a:r>
            <a:r>
              <a:rPr lang="es-ES" sz="2400" dirty="0" smtClean="0"/>
              <a:t> can </a:t>
            </a:r>
            <a:r>
              <a:rPr lang="es-ES" sz="2400" dirty="0" err="1" smtClean="0"/>
              <a:t>call</a:t>
            </a:r>
            <a:r>
              <a:rPr lang="es-ES" sz="2400" dirty="0" smtClean="0"/>
              <a:t> “</a:t>
            </a:r>
            <a:r>
              <a:rPr lang="es-ES" sz="2400" dirty="0" err="1" smtClean="0"/>
              <a:t>glDrawElements</a:t>
            </a:r>
            <a:r>
              <a:rPr lang="es-ES" sz="2400" dirty="0" smtClean="0"/>
              <a:t>” </a:t>
            </a:r>
            <a:r>
              <a:rPr lang="es-ES" sz="2400" dirty="0" err="1" smtClean="0"/>
              <a:t>multiple</a:t>
            </a:r>
            <a:r>
              <a:rPr lang="es-ES" sz="2400" dirty="0" smtClean="0"/>
              <a:t> times </a:t>
            </a:r>
            <a:r>
              <a:rPr lang="es-ES" sz="2400" dirty="0" err="1" smtClean="0"/>
              <a:t>by</a:t>
            </a:r>
            <a:r>
              <a:rPr lang="es-ES" sz="2400" dirty="0" smtClean="0"/>
              <a:t> </a:t>
            </a:r>
            <a:r>
              <a:rPr lang="es-ES" sz="2400" dirty="0" err="1" smtClean="0"/>
              <a:t>changing</a:t>
            </a:r>
            <a:r>
              <a:rPr lang="es-ES" sz="2400" dirty="0" smtClean="0"/>
              <a:t> </a:t>
            </a:r>
            <a:r>
              <a:rPr lang="es-ES" sz="2400" dirty="0" err="1" smtClean="0"/>
              <a:t>transformation</a:t>
            </a:r>
            <a:r>
              <a:rPr lang="es-ES" sz="2400" dirty="0" smtClean="0"/>
              <a:t> matrices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draw</a:t>
            </a:r>
            <a:r>
              <a:rPr lang="es-ES" sz="2400" dirty="0" smtClean="0"/>
              <a:t> </a:t>
            </a:r>
            <a:r>
              <a:rPr lang="es-ES" sz="2400" dirty="0" err="1" smtClean="0"/>
              <a:t>multiple</a:t>
            </a:r>
            <a:r>
              <a:rPr lang="es-ES" sz="2400" dirty="0" smtClean="0"/>
              <a:t> figures</a:t>
            </a:r>
          </a:p>
          <a:p>
            <a:pPr marL="457200" indent="-457200">
              <a:buAutoNum type="arabicPeriod"/>
            </a:pPr>
            <a:r>
              <a:rPr lang="es-ES" sz="2400" dirty="0" err="1" smtClean="0"/>
              <a:t>Typically</a:t>
            </a:r>
            <a:r>
              <a:rPr lang="es-ES" sz="2400" dirty="0" smtClean="0"/>
              <a:t> </a:t>
            </a:r>
            <a:r>
              <a:rPr lang="es-ES" sz="2400" dirty="0" err="1" smtClean="0"/>
              <a:t>Textures</a:t>
            </a:r>
            <a:r>
              <a:rPr lang="es-ES" sz="2400" dirty="0" smtClean="0"/>
              <a:t> and </a:t>
            </a:r>
            <a:r>
              <a:rPr lang="es-ES" sz="2400" dirty="0" err="1" smtClean="0"/>
              <a:t>Surfaces</a:t>
            </a:r>
            <a:r>
              <a:rPr lang="es-ES" sz="2400" dirty="0" smtClean="0"/>
              <a:t> are </a:t>
            </a:r>
            <a:r>
              <a:rPr lang="es-ES" sz="2400" dirty="0" err="1" smtClean="0"/>
              <a:t>drawn</a:t>
            </a:r>
            <a:r>
              <a:rPr lang="es-ES" sz="2400" dirty="0" smtClean="0"/>
              <a:t> </a:t>
            </a:r>
            <a:r>
              <a:rPr lang="es-ES" sz="2400" dirty="0" err="1" smtClean="0"/>
              <a:t>together</a:t>
            </a:r>
            <a:r>
              <a:rPr lang="es-ES" sz="2400" dirty="0" smtClean="0"/>
              <a:t> so </a:t>
            </a:r>
            <a:r>
              <a:rPr lang="es-ES" sz="2400" dirty="0" err="1" smtClean="0"/>
              <a:t>you</a:t>
            </a:r>
            <a:r>
              <a:rPr lang="es-ES" sz="2400" dirty="0" smtClean="0"/>
              <a:t> </a:t>
            </a:r>
            <a:r>
              <a:rPr lang="es-ES" sz="2400" dirty="0" err="1" smtClean="0"/>
              <a:t>will</a:t>
            </a:r>
            <a:r>
              <a:rPr lang="es-ES" sz="2400" dirty="0" smtClean="0"/>
              <a:t> </a:t>
            </a:r>
            <a:r>
              <a:rPr lang="es-ES" sz="2400" dirty="0" err="1" smtClean="0"/>
              <a:t>have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use </a:t>
            </a:r>
            <a:r>
              <a:rPr lang="es-ES" sz="2400" dirty="0" err="1" smtClean="0"/>
              <a:t>item</a:t>
            </a:r>
            <a:r>
              <a:rPr lang="es-ES" sz="2400" dirty="0" smtClean="0"/>
              <a:t> 4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34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95600" y="457200"/>
            <a:ext cx="33666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An attempt at a triangle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//Clear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surface</a:t>
            </a:r>
            <a:r>
              <a:rPr lang="es-ES" dirty="0" smtClean="0"/>
              <a:t> of </a:t>
            </a:r>
            <a:r>
              <a:rPr lang="es-ES" dirty="0" err="1" smtClean="0"/>
              <a:t>any</a:t>
            </a:r>
            <a:r>
              <a:rPr lang="es-ES" dirty="0" smtClean="0"/>
              <a:t> color</a:t>
            </a:r>
          </a:p>
          <a:p>
            <a:r>
              <a:rPr lang="es-ES" dirty="0" err="1" smtClean="0"/>
              <a:t>gl.glClear</a:t>
            </a:r>
            <a:r>
              <a:rPr lang="es-ES" dirty="0" smtClean="0"/>
              <a:t>(</a:t>
            </a:r>
            <a:r>
              <a:rPr lang="es-ES" dirty="0" err="1" smtClean="0"/>
              <a:t>gl.GL_COLOR_BUFFER_BIT</a:t>
            </a:r>
            <a:r>
              <a:rPr lang="es-ES" dirty="0" smtClean="0"/>
              <a:t>);</a:t>
            </a:r>
          </a:p>
          <a:p>
            <a:endParaRPr lang="es-ES" dirty="0" smtClean="0"/>
          </a:p>
          <a:p>
            <a:r>
              <a:rPr lang="es-ES" dirty="0" smtClean="0"/>
              <a:t>//Set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current</a:t>
            </a:r>
            <a:r>
              <a:rPr lang="es-ES" dirty="0" smtClean="0"/>
              <a:t> color</a:t>
            </a:r>
          </a:p>
          <a:p>
            <a:r>
              <a:rPr lang="es-ES" dirty="0" smtClean="0"/>
              <a:t>gl.glColor4f(1.0f, 0, 0, 0.5f);</a:t>
            </a:r>
          </a:p>
          <a:p>
            <a:endParaRPr lang="es-ES" dirty="0" smtClean="0"/>
          </a:p>
          <a:p>
            <a:r>
              <a:rPr lang="es-ES" dirty="0" smtClean="0"/>
              <a:t>//</a:t>
            </a:r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three</a:t>
            </a:r>
            <a:r>
              <a:rPr lang="es-ES" dirty="0" smtClean="0"/>
              <a:t> </a:t>
            </a:r>
            <a:r>
              <a:rPr lang="es-ES" dirty="0" err="1" smtClean="0"/>
              <a:t>points</a:t>
            </a:r>
            <a:r>
              <a:rPr lang="es-ES" dirty="0" smtClean="0"/>
              <a:t> (</a:t>
            </a:r>
            <a:r>
              <a:rPr lang="es-ES" dirty="0" err="1" smtClean="0"/>
              <a:t>floats</a:t>
            </a:r>
            <a:r>
              <a:rPr lang="es-ES" dirty="0" smtClean="0"/>
              <a:t>)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specificed</a:t>
            </a:r>
            <a:r>
              <a:rPr lang="es-ES" dirty="0" smtClean="0"/>
              <a:t> buffer pointer</a:t>
            </a:r>
          </a:p>
          <a:p>
            <a:r>
              <a:rPr lang="es-ES" b="1" dirty="0" err="1" smtClean="0"/>
              <a:t>gl.glVertexPointer</a:t>
            </a:r>
            <a:r>
              <a:rPr lang="es-ES" b="1" dirty="0" smtClean="0"/>
              <a:t>(3, GL10.GL_FLOAT, 0, </a:t>
            </a:r>
            <a:r>
              <a:rPr lang="es-ES" b="1" dirty="0" err="1" smtClean="0"/>
              <a:t>mFVertexBuffer</a:t>
            </a:r>
            <a:r>
              <a:rPr lang="es-ES" b="1" dirty="0" smtClean="0"/>
              <a:t>);</a:t>
            </a:r>
          </a:p>
          <a:p>
            <a:endParaRPr lang="es-ES" dirty="0" smtClean="0"/>
          </a:p>
          <a:p>
            <a:r>
              <a:rPr lang="es-ES" dirty="0" smtClean="0"/>
              <a:t>//</a:t>
            </a:r>
            <a:r>
              <a:rPr lang="es-ES" dirty="0" err="1" smtClean="0"/>
              <a:t>Draw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 </a:t>
            </a:r>
            <a:r>
              <a:rPr lang="es-ES" dirty="0" err="1" smtClean="0"/>
              <a:t>assuming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 </a:t>
            </a:r>
            <a:r>
              <a:rPr lang="es-ES" dirty="0" err="1" smtClean="0"/>
              <a:t>triangles</a:t>
            </a:r>
            <a:endParaRPr lang="es-ES" dirty="0" smtClean="0"/>
          </a:p>
          <a:p>
            <a:r>
              <a:rPr lang="es-ES" dirty="0" smtClean="0"/>
              <a:t>//</a:t>
            </a:r>
            <a:r>
              <a:rPr lang="es-ES" dirty="0" err="1" smtClean="0"/>
              <a:t>there</a:t>
            </a:r>
            <a:r>
              <a:rPr lang="es-ES" dirty="0" smtClean="0"/>
              <a:t> are 3 </a:t>
            </a:r>
            <a:r>
              <a:rPr lang="es-ES" dirty="0" err="1" smtClean="0"/>
              <a:t>points</a:t>
            </a:r>
            <a:endParaRPr lang="es-ES" dirty="0" smtClean="0"/>
          </a:p>
          <a:p>
            <a:r>
              <a:rPr lang="es-ES" b="1" dirty="0" err="1" smtClean="0"/>
              <a:t>gl.glDrawElements</a:t>
            </a:r>
            <a:r>
              <a:rPr lang="es-ES" b="1" dirty="0" smtClean="0"/>
              <a:t>(GL10.GL_TRIANGLE_STRIP, 3,</a:t>
            </a:r>
          </a:p>
          <a:p>
            <a:r>
              <a:rPr lang="es-ES" b="1" dirty="0" smtClean="0"/>
              <a:t>      GL10.GL_UNSIGNED_SHORT, </a:t>
            </a:r>
            <a:r>
              <a:rPr lang="es-ES" b="1" dirty="0" err="1" smtClean="0"/>
              <a:t>mIndexBuffer</a:t>
            </a:r>
            <a:r>
              <a:rPr lang="es-ES" b="1" dirty="0" smtClean="0"/>
              <a:t>);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35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95600" y="457200"/>
            <a:ext cx="2496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Primitive Shapes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GL_TRIANGLE_STRIP</a:t>
            </a:r>
          </a:p>
          <a:p>
            <a:r>
              <a:rPr lang="es-ES" dirty="0" smtClean="0"/>
              <a:t>GL_POINTS</a:t>
            </a:r>
          </a:p>
          <a:p>
            <a:r>
              <a:rPr lang="es-ES" dirty="0" smtClean="0"/>
              <a:t>GL_LINE_STRIP</a:t>
            </a:r>
          </a:p>
          <a:p>
            <a:r>
              <a:rPr lang="es-ES" dirty="0" smtClean="0"/>
              <a:t>GL_LINES</a:t>
            </a:r>
          </a:p>
          <a:p>
            <a:r>
              <a:rPr lang="es-ES" dirty="0" smtClean="0"/>
              <a:t>GL_LINE_LOOP</a:t>
            </a:r>
          </a:p>
          <a:p>
            <a:r>
              <a:rPr lang="es-ES" dirty="0" smtClean="0"/>
              <a:t>GL_TRIANGLES</a:t>
            </a:r>
          </a:p>
          <a:p>
            <a:r>
              <a:rPr lang="es-ES" dirty="0" smtClean="0"/>
              <a:t>GL_TRIANGLE_FAN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36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54017" y="457200"/>
            <a:ext cx="61659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How you use NIO buffers: A vertex Example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       </a:t>
            </a:r>
            <a:r>
              <a:rPr lang="es-ES" dirty="0" err="1" smtClean="0"/>
              <a:t>java.nio.ByteBuffer</a:t>
            </a:r>
            <a:r>
              <a:rPr lang="es-ES" dirty="0" smtClean="0"/>
              <a:t> </a:t>
            </a:r>
            <a:r>
              <a:rPr lang="es-ES" dirty="0" err="1" smtClean="0"/>
              <a:t>vbb</a:t>
            </a:r>
            <a:r>
              <a:rPr lang="es-ES" dirty="0" smtClean="0"/>
              <a:t> = </a:t>
            </a:r>
            <a:r>
              <a:rPr lang="es-ES" dirty="0" err="1" smtClean="0"/>
              <a:t>ByteBuffer.allocateDirect</a:t>
            </a:r>
            <a:r>
              <a:rPr lang="es-ES" dirty="0" smtClean="0"/>
              <a:t>(VERTS * 3 * 4);</a:t>
            </a:r>
          </a:p>
          <a:p>
            <a:r>
              <a:rPr lang="es-ES" dirty="0" smtClean="0"/>
              <a:t>        </a:t>
            </a:r>
            <a:r>
              <a:rPr lang="es-ES" dirty="0" err="1" smtClean="0"/>
              <a:t>vbb.order</a:t>
            </a:r>
            <a:r>
              <a:rPr lang="es-ES" dirty="0" smtClean="0"/>
              <a:t>(</a:t>
            </a:r>
            <a:r>
              <a:rPr lang="es-ES" dirty="0" err="1" smtClean="0"/>
              <a:t>ByteOrder.nativeOrder</a:t>
            </a:r>
            <a:r>
              <a:rPr lang="es-ES" dirty="0" smtClean="0"/>
              <a:t>());</a:t>
            </a:r>
          </a:p>
          <a:p>
            <a:r>
              <a:rPr lang="es-ES" dirty="0" smtClean="0"/>
              <a:t>        </a:t>
            </a:r>
            <a:r>
              <a:rPr lang="es-ES" dirty="0" err="1" smtClean="0"/>
              <a:t>java.nio.FloatButffer</a:t>
            </a:r>
            <a:r>
              <a:rPr lang="es-ES" dirty="0" smtClean="0"/>
              <a:t> </a:t>
            </a:r>
            <a:r>
              <a:rPr lang="es-ES" dirty="0" err="1" smtClean="0"/>
              <a:t>mFVertexBuffer</a:t>
            </a:r>
            <a:r>
              <a:rPr lang="es-ES" dirty="0" smtClean="0"/>
              <a:t> = </a:t>
            </a:r>
            <a:r>
              <a:rPr lang="es-ES" dirty="0" err="1" smtClean="0"/>
              <a:t>vbb.asFloatBuffer</a:t>
            </a:r>
            <a:r>
              <a:rPr lang="es-ES" dirty="0" smtClean="0"/>
              <a:t>();</a:t>
            </a:r>
          </a:p>
          <a:p>
            <a:endParaRPr lang="es-ES" dirty="0" smtClean="0"/>
          </a:p>
          <a:p>
            <a:r>
              <a:rPr lang="es-ES" dirty="0" smtClean="0"/>
              <a:t>        </a:t>
            </a:r>
            <a:r>
              <a:rPr lang="es-ES" dirty="0" err="1" smtClean="0"/>
              <a:t>float</a:t>
            </a:r>
            <a:r>
              <a:rPr lang="es-ES" dirty="0" smtClean="0"/>
              <a:t>[] </a:t>
            </a:r>
            <a:r>
              <a:rPr lang="es-ES" dirty="0" err="1" smtClean="0"/>
              <a:t>coords</a:t>
            </a:r>
            <a:r>
              <a:rPr lang="es-ES" dirty="0" smtClean="0"/>
              <a:t> = {</a:t>
            </a:r>
          </a:p>
          <a:p>
            <a:r>
              <a:rPr lang="es-ES" dirty="0" smtClean="0"/>
              <a:t>                -0.5f, -0.5f, 0, // (x1,y1,z1)</a:t>
            </a:r>
          </a:p>
          <a:p>
            <a:r>
              <a:rPr lang="es-ES" dirty="0" smtClean="0"/>
              <a:t>                 0.5f, -0.5f, 0,</a:t>
            </a:r>
          </a:p>
          <a:p>
            <a:r>
              <a:rPr lang="es-ES" dirty="0" smtClean="0"/>
              <a:t>                 0.0f,  0.5f, 0 };</a:t>
            </a:r>
          </a:p>
          <a:p>
            <a:endParaRPr lang="es-ES" dirty="0" smtClean="0"/>
          </a:p>
          <a:p>
            <a:r>
              <a:rPr lang="es-ES" dirty="0" smtClean="0"/>
              <a:t>        </a:t>
            </a:r>
            <a:r>
              <a:rPr lang="es-ES" dirty="0" err="1" smtClean="0"/>
              <a:t>for</a:t>
            </a:r>
            <a:r>
              <a:rPr lang="es-ES" dirty="0" smtClean="0"/>
              <a:t> (</a:t>
            </a:r>
            <a:r>
              <a:rPr lang="es-ES" dirty="0" err="1" smtClean="0"/>
              <a:t>int</a:t>
            </a:r>
            <a:r>
              <a:rPr lang="es-ES" dirty="0" smtClean="0"/>
              <a:t> i = 0; i &lt; VERTS; i++) {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for</a:t>
            </a:r>
            <a:r>
              <a:rPr lang="es-ES" dirty="0" smtClean="0"/>
              <a:t>(</a:t>
            </a:r>
            <a:r>
              <a:rPr lang="es-ES" dirty="0" err="1" smtClean="0"/>
              <a:t>int</a:t>
            </a:r>
            <a:r>
              <a:rPr lang="es-ES" dirty="0" smtClean="0"/>
              <a:t> j = 0; j &lt; 3; </a:t>
            </a:r>
            <a:r>
              <a:rPr lang="es-ES" dirty="0" err="1" smtClean="0"/>
              <a:t>j++</a:t>
            </a:r>
            <a:r>
              <a:rPr lang="es-ES" dirty="0" smtClean="0"/>
              <a:t>) {</a:t>
            </a:r>
          </a:p>
          <a:p>
            <a:r>
              <a:rPr lang="es-ES" dirty="0" smtClean="0"/>
              <a:t>                mFVertexBuffer.put(</a:t>
            </a:r>
            <a:r>
              <a:rPr lang="es-ES" dirty="0" err="1" smtClean="0"/>
              <a:t>coords</a:t>
            </a:r>
            <a:r>
              <a:rPr lang="es-ES" dirty="0" smtClean="0"/>
              <a:t>[i*3+j]);</a:t>
            </a:r>
          </a:p>
          <a:p>
            <a:r>
              <a:rPr lang="es-ES" dirty="0" smtClean="0"/>
              <a:t>        }}</a:t>
            </a:r>
          </a:p>
          <a:p>
            <a:r>
              <a:rPr lang="es-ES" dirty="0" smtClean="0"/>
              <a:t>        </a:t>
            </a:r>
            <a:r>
              <a:rPr lang="es-ES" dirty="0" err="1" smtClean="0"/>
              <a:t>mFVertexBuffer.position</a:t>
            </a:r>
            <a:r>
              <a:rPr lang="es-ES" dirty="0" smtClean="0"/>
              <a:t>(0);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37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54017" y="457200"/>
            <a:ext cx="62695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How you use NIO buffers: An Index Example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       </a:t>
            </a:r>
            <a:r>
              <a:rPr lang="es-ES" dirty="0" err="1" smtClean="0"/>
              <a:t>java.nio.ByteBuffer</a:t>
            </a:r>
            <a:r>
              <a:rPr lang="es-ES" dirty="0" smtClean="0"/>
              <a:t> </a:t>
            </a:r>
            <a:r>
              <a:rPr lang="es-ES" dirty="0" err="1" smtClean="0"/>
              <a:t>ibb</a:t>
            </a:r>
            <a:r>
              <a:rPr lang="es-ES" dirty="0" smtClean="0"/>
              <a:t> = </a:t>
            </a:r>
            <a:r>
              <a:rPr lang="es-ES" dirty="0" err="1" smtClean="0"/>
              <a:t>ByteBuffer.allocateDirect</a:t>
            </a:r>
            <a:r>
              <a:rPr lang="es-ES" dirty="0" smtClean="0"/>
              <a:t>(VERTS * 2);</a:t>
            </a:r>
          </a:p>
          <a:p>
            <a:r>
              <a:rPr lang="es-ES" dirty="0" smtClean="0"/>
              <a:t>        </a:t>
            </a:r>
            <a:r>
              <a:rPr lang="es-ES" dirty="0" err="1" smtClean="0"/>
              <a:t>ibb.order</a:t>
            </a:r>
            <a:r>
              <a:rPr lang="es-ES" dirty="0" smtClean="0"/>
              <a:t>(</a:t>
            </a:r>
            <a:r>
              <a:rPr lang="es-ES" dirty="0" err="1" smtClean="0"/>
              <a:t>ByteOrder.nativeOrder</a:t>
            </a:r>
            <a:r>
              <a:rPr lang="es-ES" dirty="0" smtClean="0"/>
              <a:t>());</a:t>
            </a:r>
          </a:p>
          <a:p>
            <a:r>
              <a:rPr lang="es-ES" dirty="0" smtClean="0"/>
              <a:t>        </a:t>
            </a:r>
            <a:r>
              <a:rPr lang="es-ES" dirty="0" err="1" smtClean="0"/>
              <a:t>java.nio.ShortBuffer</a:t>
            </a:r>
            <a:r>
              <a:rPr lang="es-ES" dirty="0" smtClean="0"/>
              <a:t> </a:t>
            </a:r>
            <a:r>
              <a:rPr lang="es-ES" dirty="0" err="1" smtClean="0"/>
              <a:t>mIndexBuffer</a:t>
            </a:r>
            <a:r>
              <a:rPr lang="es-ES" dirty="0" smtClean="0"/>
              <a:t> = </a:t>
            </a:r>
            <a:r>
              <a:rPr lang="es-ES" dirty="0" err="1" smtClean="0"/>
              <a:t>ibb.asShortBuffer</a:t>
            </a:r>
            <a:r>
              <a:rPr lang="es-ES" dirty="0" smtClean="0"/>
              <a:t>();</a:t>
            </a:r>
          </a:p>
          <a:p>
            <a:endParaRPr lang="es-ES" dirty="0" smtClean="0"/>
          </a:p>
          <a:p>
            <a:r>
              <a:rPr lang="es-ES" dirty="0" smtClean="0"/>
              <a:t>        short[] </a:t>
            </a:r>
            <a:r>
              <a:rPr lang="es-ES" dirty="0" err="1" smtClean="0"/>
              <a:t>myIndecesArray</a:t>
            </a:r>
            <a:r>
              <a:rPr lang="es-ES" dirty="0" smtClean="0"/>
              <a:t> = {0,1,2};</a:t>
            </a:r>
          </a:p>
          <a:p>
            <a:r>
              <a:rPr lang="es-ES" dirty="0" smtClean="0"/>
              <a:t>        </a:t>
            </a:r>
            <a:r>
              <a:rPr lang="es-ES" dirty="0" err="1" smtClean="0"/>
              <a:t>for</a:t>
            </a:r>
            <a:r>
              <a:rPr lang="es-ES" dirty="0" smtClean="0"/>
              <a:t> (</a:t>
            </a:r>
            <a:r>
              <a:rPr lang="es-ES" dirty="0" err="1" smtClean="0"/>
              <a:t>int</a:t>
            </a:r>
            <a:r>
              <a:rPr lang="es-ES" dirty="0" smtClean="0"/>
              <a:t> i=0;i&lt;3;i++)</a:t>
            </a:r>
          </a:p>
          <a:p>
            <a:r>
              <a:rPr lang="es-ES" dirty="0" smtClean="0"/>
              <a:t>        {</a:t>
            </a:r>
          </a:p>
          <a:p>
            <a:r>
              <a:rPr lang="es-ES" dirty="0" smtClean="0"/>
              <a:t>           mIndexBuffer.put(</a:t>
            </a:r>
            <a:r>
              <a:rPr lang="es-ES" dirty="0" err="1" smtClean="0"/>
              <a:t>myIndecesArray</a:t>
            </a:r>
            <a:r>
              <a:rPr lang="es-ES" dirty="0" smtClean="0"/>
              <a:t>[i]);</a:t>
            </a:r>
          </a:p>
          <a:p>
            <a:r>
              <a:rPr lang="es-ES" dirty="0" smtClean="0"/>
              <a:t>        }</a:t>
            </a:r>
          </a:p>
          <a:p>
            <a:r>
              <a:rPr lang="es-ES" dirty="0" smtClean="0"/>
              <a:t>        </a:t>
            </a:r>
            <a:r>
              <a:rPr lang="es-ES" dirty="0" err="1" smtClean="0"/>
              <a:t>mIndexBuffer.position</a:t>
            </a:r>
            <a:r>
              <a:rPr lang="es-ES" dirty="0" smtClean="0"/>
              <a:t>(0);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38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09800" y="457200"/>
            <a:ext cx="36279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Camera and Coordinates</a:t>
            </a:r>
            <a:endParaRPr lang="en-US" sz="2400" dirty="0"/>
          </a:p>
        </p:txBody>
      </p:sp>
      <p:pic>
        <p:nvPicPr>
          <p:cNvPr id="43011" name="Picture 3" descr="C:\satya\data\codebase\webapps\book\rev1\ch10\15967ch10-opengl\figures\15967f1002-came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752600"/>
            <a:ext cx="6255071" cy="40386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553200" y="1676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dirty="0" err="1" smtClean="0"/>
              <a:t>glFrustum</a:t>
            </a:r>
            <a:endParaRPr lang="es-ES" sz="2400" dirty="0" smtClean="0"/>
          </a:p>
          <a:p>
            <a:pPr algn="r"/>
            <a:r>
              <a:rPr lang="es-ES" sz="2400" dirty="0" err="1" smtClean="0"/>
              <a:t>gluLookAt</a:t>
            </a:r>
            <a:endParaRPr lang="es-ES" sz="2400" dirty="0" smtClean="0"/>
          </a:p>
          <a:p>
            <a:pPr algn="r"/>
            <a:r>
              <a:rPr lang="es-ES" sz="2400" dirty="0" err="1" smtClean="0"/>
              <a:t>glViewPort</a:t>
            </a:r>
            <a:endParaRPr lang="es-ES" sz="24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39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54017" y="457200"/>
            <a:ext cx="62695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How you use NIO buffers: An Index Example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//Look at the screen (origin) from 5 units away from the front of the screen  </a:t>
            </a:r>
          </a:p>
          <a:p>
            <a:r>
              <a:rPr lang="en-US" dirty="0" err="1" smtClean="0"/>
              <a:t>GLU.gluLookAt</a:t>
            </a:r>
            <a:r>
              <a:rPr lang="en-US" dirty="0" smtClean="0"/>
              <a:t>(</a:t>
            </a:r>
            <a:r>
              <a:rPr lang="en-US" dirty="0" err="1" smtClean="0"/>
              <a:t>gl</a:t>
            </a:r>
            <a:r>
              <a:rPr lang="en-US" dirty="0" smtClean="0"/>
              <a:t>, 0,0,5,    0,0,0,   0,1,0);</a:t>
            </a:r>
          </a:p>
          <a:p>
            <a:endParaRPr lang="en-US" dirty="0" smtClean="0"/>
          </a:p>
          <a:p>
            <a:r>
              <a:rPr lang="en-US" dirty="0" smtClean="0"/>
              <a:t>//Set the height to 2 units and depth to 4 units</a:t>
            </a:r>
          </a:p>
          <a:p>
            <a:r>
              <a:rPr lang="en-US" dirty="0" err="1" smtClean="0"/>
              <a:t>gl.glFrustumf</a:t>
            </a:r>
            <a:r>
              <a:rPr lang="en-US" dirty="0" smtClean="0"/>
              <a:t>(-ratio, ratio, -1, 1, 3, 7);</a:t>
            </a:r>
          </a:p>
          <a:p>
            <a:endParaRPr lang="en-US" dirty="0" smtClean="0"/>
          </a:p>
          <a:p>
            <a:r>
              <a:rPr lang="en-US" dirty="0" smtClean="0"/>
              <a:t>//normal window stuff</a:t>
            </a:r>
          </a:p>
          <a:p>
            <a:r>
              <a:rPr lang="en-US" dirty="0" err="1" smtClean="0"/>
              <a:t>gl.glViewport</a:t>
            </a:r>
            <a:r>
              <a:rPr lang="en-US" dirty="0" smtClean="0"/>
              <a:t>(0, 0, w, h);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13E3-05A5-4A58-8DDB-15D2D990BF35}" type="slidenum">
              <a:rPr lang="en-US"/>
              <a:pPr/>
              <a:t>4</a:t>
            </a:fld>
            <a:endParaRPr lang="en-US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09600" y="1917680"/>
            <a:ext cx="815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/>
              <a:t>Say a little bit about Android (really little)</a:t>
            </a:r>
          </a:p>
          <a:p>
            <a:pPr>
              <a:buFontTx/>
              <a:buChar char="•"/>
            </a:pPr>
            <a:r>
              <a:rPr lang="en-US" sz="2400" dirty="0" smtClean="0"/>
              <a:t>Talk about Animation</a:t>
            </a:r>
          </a:p>
          <a:p>
            <a:pPr>
              <a:buFontTx/>
              <a:buChar char="•"/>
            </a:pPr>
            <a:r>
              <a:rPr lang="en-US" sz="2400" dirty="0" smtClean="0"/>
              <a:t>Talk about OpenGL</a:t>
            </a:r>
          </a:p>
          <a:p>
            <a:pPr>
              <a:buFontTx/>
              <a:buChar char="•"/>
            </a:pPr>
            <a:r>
              <a:rPr lang="en-US" sz="2400" dirty="0" smtClean="0"/>
              <a:t>Resources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711450" y="457200"/>
            <a:ext cx="28392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My High Level Plan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40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743200" y="457200"/>
            <a:ext cx="43635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Changing Your Scene Settings</a:t>
            </a:r>
            <a:endParaRPr lang="en-US" sz="2400" dirty="0"/>
          </a:p>
        </p:txBody>
      </p:sp>
      <p:pic>
        <p:nvPicPr>
          <p:cNvPr id="44034" name="Picture 2" descr="C:\satya\data\codebase\webapps\book\rev1\ch10\15967ch10-opengl\figures\15967f1003-triangle-up-righ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7327"/>
            <a:ext cx="2644327" cy="3808673"/>
          </a:xfrm>
          <a:prstGeom prst="rect">
            <a:avLst/>
          </a:prstGeom>
          <a:noFill/>
        </p:spPr>
      </p:pic>
      <p:pic>
        <p:nvPicPr>
          <p:cNvPr id="44035" name="Picture 3" descr="C:\satya\data\codebase\webapps\book\rev1\ch10\15967ch10-opengl\figures\15967f1004-triangle-upside-dow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2209800"/>
            <a:ext cx="2743200" cy="3899366"/>
          </a:xfrm>
          <a:prstGeom prst="rect">
            <a:avLst/>
          </a:prstGeom>
          <a:noFill/>
        </p:spPr>
      </p:pic>
      <p:pic>
        <p:nvPicPr>
          <p:cNvPr id="44036" name="Picture 4" descr="C:\satya\data\codebase\webapps\book\rev1\ch10\15967ch10-opengl\figures\15967f1005-triangle-bigger-box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2164826"/>
            <a:ext cx="2819400" cy="393117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" y="15957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Up right </a:t>
            </a:r>
            <a:r>
              <a:rPr lang="en-US" sz="2400" dirty="0" err="1" smtClean="0"/>
              <a:t>gluLookAt</a:t>
            </a:r>
            <a:endParaRPr lang="en-US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971800" y="16002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Look down </a:t>
            </a:r>
            <a:r>
              <a:rPr lang="en-US" sz="2400" dirty="0" err="1"/>
              <a:t>gluLookAt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16002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 times </a:t>
            </a:r>
            <a:r>
              <a:rPr lang="en-US" sz="2400" dirty="0" smtClean="0"/>
              <a:t>frustum</a:t>
            </a:r>
            <a:endParaRPr lang="en-US" sz="2400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41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743200" y="457200"/>
            <a:ext cx="3071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Putting it All Together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class OpenGL15TestHarnessActivity extends Activity 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private </a:t>
            </a:r>
            <a:r>
              <a:rPr lang="en-US" b="1" dirty="0" err="1" smtClean="0"/>
              <a:t>GLSurfaceView</a:t>
            </a:r>
            <a:r>
              <a:rPr lang="en-US" dirty="0" smtClean="0"/>
              <a:t> </a:t>
            </a:r>
            <a:r>
              <a:rPr lang="en-US" dirty="0" err="1" smtClean="0"/>
              <a:t>mTestHarness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   @Override</a:t>
            </a:r>
          </a:p>
          <a:p>
            <a:r>
              <a:rPr lang="en-US" dirty="0" smtClean="0"/>
              <a:t>   protected void </a:t>
            </a:r>
            <a:r>
              <a:rPr lang="en-US" dirty="0" err="1" smtClean="0"/>
              <a:t>onCreate</a:t>
            </a:r>
            <a:r>
              <a:rPr lang="en-US" dirty="0" smtClean="0"/>
              <a:t>(Bundle </a:t>
            </a:r>
            <a:r>
              <a:rPr lang="en-US" dirty="0" err="1" smtClean="0"/>
              <a:t>savedInstanceState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super.onCreate</a:t>
            </a:r>
            <a:r>
              <a:rPr lang="en-US" dirty="0" smtClean="0"/>
              <a:t>(</a:t>
            </a:r>
            <a:r>
              <a:rPr lang="en-US" dirty="0" err="1" smtClean="0"/>
              <a:t>savedInstanceState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mTestHarness</a:t>
            </a:r>
            <a:r>
              <a:rPr lang="en-US" dirty="0" smtClean="0"/>
              <a:t> = new </a:t>
            </a:r>
            <a:r>
              <a:rPr lang="en-US" dirty="0" err="1" smtClean="0"/>
              <a:t>GLSurfaceView</a:t>
            </a:r>
            <a:r>
              <a:rPr lang="en-US" dirty="0" smtClean="0"/>
              <a:t>(this);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mTestHarness.setEGLConfigChooser</a:t>
            </a:r>
            <a:r>
              <a:rPr lang="en-US" dirty="0" smtClean="0"/>
              <a:t>(false);</a:t>
            </a:r>
          </a:p>
          <a:p>
            <a:r>
              <a:rPr lang="en-US" dirty="0" smtClean="0"/>
              <a:t>      </a:t>
            </a:r>
            <a:r>
              <a:rPr lang="en-US" b="1" dirty="0" err="1" smtClean="0"/>
              <a:t>mTestHarness.setRenderer</a:t>
            </a:r>
            <a:r>
              <a:rPr lang="en-US" b="1" dirty="0" smtClean="0"/>
              <a:t>(new </a:t>
            </a:r>
            <a:r>
              <a:rPr lang="en-US" b="1" dirty="0" err="1" smtClean="0"/>
              <a:t>SimpleTriangleRenderer</a:t>
            </a:r>
            <a:r>
              <a:rPr lang="en-US" b="1" dirty="0" smtClean="0"/>
              <a:t>(this));</a:t>
            </a:r>
          </a:p>
          <a:p>
            <a:r>
              <a:rPr lang="en-US" b="1" dirty="0" smtClean="0"/>
              <a:t>      </a:t>
            </a:r>
            <a:r>
              <a:rPr lang="en-US" b="1" dirty="0" err="1" smtClean="0"/>
              <a:t>mTestHarness.setRenderMode</a:t>
            </a:r>
            <a:r>
              <a:rPr lang="en-US" b="1" dirty="0" smtClean="0"/>
              <a:t>(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</a:t>
            </a:r>
            <a:r>
              <a:rPr lang="en-US" b="1" dirty="0" err="1" smtClean="0"/>
              <a:t>GLSurfaceView.RENDERMODE_WHEN_DIRTY</a:t>
            </a:r>
            <a:r>
              <a:rPr lang="en-US" b="1" dirty="0" smtClean="0"/>
              <a:t>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setContentView</a:t>
            </a:r>
            <a:r>
              <a:rPr lang="en-US" dirty="0" smtClean="0"/>
              <a:t>(</a:t>
            </a:r>
            <a:r>
              <a:rPr lang="en-US" dirty="0" err="1" smtClean="0"/>
              <a:t>mTestHarness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}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42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743200" y="457200"/>
            <a:ext cx="28376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What is a Renderer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public static interface </a:t>
            </a:r>
            <a:r>
              <a:rPr lang="en-US" dirty="0" err="1" smtClean="0"/>
              <a:t>GLSurfaceView.Renderer</a:t>
            </a:r>
            <a:endParaRPr lang="en-US" dirty="0" smtClean="0"/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void </a:t>
            </a:r>
            <a:r>
              <a:rPr lang="en-US" dirty="0" err="1" smtClean="0"/>
              <a:t>onDrawFrame</a:t>
            </a:r>
            <a:r>
              <a:rPr lang="en-US" dirty="0" smtClean="0"/>
              <a:t>(GL10 </a:t>
            </a:r>
            <a:r>
              <a:rPr lang="en-US" dirty="0" err="1" smtClean="0"/>
              <a:t>gl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void </a:t>
            </a:r>
            <a:r>
              <a:rPr lang="en-US" dirty="0" err="1" smtClean="0"/>
              <a:t>onSuraceChanged</a:t>
            </a:r>
            <a:r>
              <a:rPr lang="en-US" dirty="0" smtClean="0"/>
              <a:t>(GL10 </a:t>
            </a:r>
            <a:r>
              <a:rPr lang="en-US" dirty="0" err="1" smtClean="0"/>
              <a:t>gl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width, </a:t>
            </a:r>
            <a:r>
              <a:rPr lang="en-US" dirty="0" err="1" smtClean="0"/>
              <a:t>int</a:t>
            </a:r>
            <a:r>
              <a:rPr lang="en-US" dirty="0" smtClean="0"/>
              <a:t> height);</a:t>
            </a:r>
          </a:p>
          <a:p>
            <a:r>
              <a:rPr lang="en-US" dirty="0" smtClean="0"/>
              <a:t>   void </a:t>
            </a:r>
            <a:r>
              <a:rPr lang="en-US" dirty="0" err="1" smtClean="0"/>
              <a:t>onSurfaceCreated</a:t>
            </a:r>
            <a:r>
              <a:rPr lang="en-US" dirty="0" smtClean="0"/>
              <a:t>(GL10 </a:t>
            </a:r>
            <a:r>
              <a:rPr lang="en-US" dirty="0" err="1" smtClean="0"/>
              <a:t>gl</a:t>
            </a:r>
            <a:r>
              <a:rPr lang="en-US" dirty="0" smtClean="0"/>
              <a:t>, </a:t>
            </a:r>
            <a:r>
              <a:rPr lang="en-US" dirty="0" err="1" smtClean="0"/>
              <a:t>EGLConfig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43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05000" y="381000"/>
            <a:ext cx="48237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What goes into </a:t>
            </a:r>
            <a:r>
              <a:rPr lang="en-US" sz="2400" dirty="0" err="1" smtClean="0"/>
              <a:t>onSurfaceCreated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abstract class </a:t>
            </a:r>
            <a:r>
              <a:rPr lang="en-US" dirty="0" err="1" smtClean="0"/>
              <a:t>AbstractRenderer</a:t>
            </a:r>
            <a:endParaRPr lang="en-US" dirty="0" smtClean="0"/>
          </a:p>
          <a:p>
            <a:r>
              <a:rPr lang="en-US" dirty="0" smtClean="0"/>
              <a:t>   implements </a:t>
            </a:r>
            <a:r>
              <a:rPr lang="en-US" dirty="0" err="1" smtClean="0"/>
              <a:t>GLSurfaceView.Renderer</a:t>
            </a:r>
            <a:endParaRPr lang="en-US" dirty="0" smtClean="0"/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 public void </a:t>
            </a:r>
            <a:r>
              <a:rPr lang="en-US" dirty="0" err="1" smtClean="0"/>
              <a:t>onSurfaceCreated</a:t>
            </a:r>
            <a:r>
              <a:rPr lang="en-US" dirty="0" smtClean="0"/>
              <a:t>(GL10 </a:t>
            </a:r>
            <a:r>
              <a:rPr lang="en-US" dirty="0" err="1" smtClean="0"/>
              <a:t>gl</a:t>
            </a:r>
            <a:r>
              <a:rPr lang="en-US" dirty="0" smtClean="0"/>
              <a:t>, </a:t>
            </a:r>
            <a:r>
              <a:rPr lang="en-US" dirty="0" err="1" smtClean="0"/>
              <a:t>EGLConfig</a:t>
            </a:r>
            <a:r>
              <a:rPr lang="en-US" dirty="0" smtClean="0"/>
              <a:t> </a:t>
            </a:r>
            <a:r>
              <a:rPr lang="en-US" dirty="0" err="1" smtClean="0"/>
              <a:t>eglConfig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gl.glDisable</a:t>
            </a:r>
            <a:r>
              <a:rPr lang="en-US" dirty="0" smtClean="0"/>
              <a:t>(GL10.GL_DITHER);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gl.glHint</a:t>
            </a:r>
            <a:r>
              <a:rPr lang="en-US" dirty="0" smtClean="0"/>
              <a:t>(GL10.GL_PERSPECTIVE_CORRECTION_HINT,</a:t>
            </a:r>
          </a:p>
          <a:p>
            <a:r>
              <a:rPr lang="en-US" dirty="0" smtClean="0"/>
              <a:t>                                 GL10.GL_FASTEST);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gl.glClearColor</a:t>
            </a:r>
            <a:r>
              <a:rPr lang="en-US" dirty="0" smtClean="0"/>
              <a:t>(.5f, .5f, .5f, 1);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gl.glShadeModel</a:t>
            </a:r>
            <a:r>
              <a:rPr lang="en-US" dirty="0" smtClean="0"/>
              <a:t>(GL10.GL_SMOOTH);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gl.glEnable</a:t>
            </a:r>
            <a:r>
              <a:rPr lang="en-US" dirty="0" smtClean="0"/>
              <a:t>(GL10.GL_DEPTH_TEST);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  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44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05000" y="381000"/>
            <a:ext cx="4979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What goes into </a:t>
            </a:r>
            <a:r>
              <a:rPr lang="en-US" sz="2400" dirty="0" err="1" smtClean="0"/>
              <a:t>onSurfaceChanged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public void </a:t>
            </a:r>
            <a:r>
              <a:rPr lang="en-US" dirty="0" err="1" smtClean="0"/>
              <a:t>onSurfaceChanged</a:t>
            </a:r>
            <a:r>
              <a:rPr lang="en-US" dirty="0" smtClean="0"/>
              <a:t>(GL10 </a:t>
            </a:r>
            <a:r>
              <a:rPr lang="en-US" dirty="0" err="1" smtClean="0"/>
              <a:t>gl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w, </a:t>
            </a:r>
            <a:r>
              <a:rPr lang="en-US" dirty="0" err="1" smtClean="0"/>
              <a:t>int</a:t>
            </a:r>
            <a:r>
              <a:rPr lang="en-US" dirty="0" smtClean="0"/>
              <a:t> h)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gl.glViewport</a:t>
            </a:r>
            <a:r>
              <a:rPr lang="en-US" dirty="0" smtClean="0"/>
              <a:t>(0, 0, w, h);</a:t>
            </a:r>
          </a:p>
          <a:p>
            <a:r>
              <a:rPr lang="en-US" dirty="0" smtClean="0"/>
              <a:t>      float ratio = (float) w / h;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gl.glMatrixMode</a:t>
            </a:r>
            <a:r>
              <a:rPr lang="en-US" dirty="0" smtClean="0"/>
              <a:t>(GL10.GL_PROJECTION);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gl.glLoadIdentity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gl.glFrustumf</a:t>
            </a:r>
            <a:r>
              <a:rPr lang="en-US" dirty="0" smtClean="0"/>
              <a:t>(-ratio, ratio, -1, 1, 3, 7);</a:t>
            </a:r>
          </a:p>
          <a:p>
            <a:r>
              <a:rPr lang="en-US" dirty="0" smtClean="0"/>
              <a:t>   }  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45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05000" y="381000"/>
            <a:ext cx="42755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What goes into </a:t>
            </a:r>
            <a:r>
              <a:rPr lang="en-US" sz="2400" dirty="0" err="1" smtClean="0"/>
              <a:t>onDrawFrame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void </a:t>
            </a:r>
            <a:r>
              <a:rPr lang="en-US" dirty="0" err="1" smtClean="0"/>
              <a:t>onDrawFrame</a:t>
            </a:r>
            <a:r>
              <a:rPr lang="en-US" dirty="0" smtClean="0"/>
              <a:t>(GL10 </a:t>
            </a:r>
            <a:r>
              <a:rPr lang="en-US" dirty="0" err="1" smtClean="0"/>
              <a:t>gl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gl.glDisable</a:t>
            </a:r>
            <a:r>
              <a:rPr lang="en-US" dirty="0" smtClean="0"/>
              <a:t>(GL10.GL_DITHER);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gl.glClear</a:t>
            </a:r>
            <a:r>
              <a:rPr lang="en-US" dirty="0" smtClean="0"/>
              <a:t>(GL10.GL_COLOR_BUFFER_BIT | GL10.GL_DEPTH_BUFFER_BIT);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gl.glMatrixMode</a:t>
            </a:r>
            <a:r>
              <a:rPr lang="en-US" dirty="0" smtClean="0"/>
              <a:t>(GL10.GL_MODELVIEW);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gl.glLoadIdentity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GLU.gluLookAt</a:t>
            </a:r>
            <a:r>
              <a:rPr lang="en-US" dirty="0" smtClean="0"/>
              <a:t>(</a:t>
            </a:r>
            <a:r>
              <a:rPr lang="en-US" dirty="0" err="1" smtClean="0"/>
              <a:t>gl</a:t>
            </a:r>
            <a:r>
              <a:rPr lang="en-US" dirty="0" smtClean="0"/>
              <a:t>, 0, 0, -5, 0f, 0f, 0f, 0f, 1.0f, 0.0f);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gl.glEnableClientState</a:t>
            </a:r>
            <a:r>
              <a:rPr lang="en-US" dirty="0" smtClean="0"/>
              <a:t>(GL10.GL_VERTEX_ARRAY);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//Actual drawing can happen in a concrete class</a:t>
            </a:r>
          </a:p>
          <a:p>
            <a:r>
              <a:rPr lang="en-US" b="1" dirty="0" smtClean="0"/>
              <a:t>      draw(</a:t>
            </a:r>
            <a:r>
              <a:rPr lang="en-US" b="1" dirty="0" err="1" smtClean="0"/>
              <a:t>gl</a:t>
            </a:r>
            <a:r>
              <a:rPr lang="en-US" b="1" dirty="0" smtClean="0"/>
              <a:t>);</a:t>
            </a:r>
          </a:p>
          <a:p>
            <a:r>
              <a:rPr lang="en-US" dirty="0" smtClean="0"/>
              <a:t>   }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46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05000" y="381000"/>
            <a:ext cx="50897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Brief Architecture of </a:t>
            </a:r>
            <a:r>
              <a:rPr lang="en-US" sz="2400" dirty="0" err="1" smtClean="0"/>
              <a:t>GLSurfaceView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228600" y="18288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GLSurfaceView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505200" y="18288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Renderer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(Interface)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429000" y="31242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Abstract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Renderer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(Interface)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1000" y="48768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Triangle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Renderer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429000" y="48006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Rectangle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Renderer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400800" y="47244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General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Polygon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Renderer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14" name="Straight Arrow Connector 13"/>
          <p:cNvCxnSpPr>
            <a:stCxn id="8" idx="6"/>
            <a:endCxn id="9" idx="2"/>
          </p:cNvCxnSpPr>
          <p:nvPr/>
        </p:nvCxnSpPr>
        <p:spPr>
          <a:xfrm>
            <a:off x="2971800" y="2286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  <a:endCxn id="9" idx="4"/>
          </p:cNvCxnSpPr>
          <p:nvPr/>
        </p:nvCxnSpPr>
        <p:spPr>
          <a:xfrm rot="5400000" flipH="1" flipV="1">
            <a:off x="4648200" y="28956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0"/>
            <a:endCxn id="10" idx="4"/>
          </p:cNvCxnSpPr>
          <p:nvPr/>
        </p:nvCxnSpPr>
        <p:spPr>
          <a:xfrm rot="5400000" flipH="1" flipV="1">
            <a:off x="2857500" y="2933700"/>
            <a:ext cx="838200" cy="3048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2" idx="0"/>
            <a:endCxn id="10" idx="4"/>
          </p:cNvCxnSpPr>
          <p:nvPr/>
        </p:nvCxnSpPr>
        <p:spPr>
          <a:xfrm rot="5400000" flipH="1" flipV="1">
            <a:off x="4419600" y="4419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0"/>
            <a:endCxn id="10" idx="4"/>
          </p:cNvCxnSpPr>
          <p:nvPr/>
        </p:nvCxnSpPr>
        <p:spPr>
          <a:xfrm rot="16200000" flipV="1">
            <a:off x="5943600" y="2895600"/>
            <a:ext cx="685800" cy="2971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81940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67400" y="2667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Specialize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324600" y="3962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Specialize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47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05000" y="381000"/>
            <a:ext cx="3113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Drawing Any Polygon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RegularPolygon</a:t>
            </a:r>
            <a:r>
              <a:rPr lang="en-US" dirty="0" smtClean="0"/>
              <a:t> t = new </a:t>
            </a:r>
            <a:r>
              <a:rPr lang="en-US" b="1" dirty="0" err="1" smtClean="0"/>
              <a:t>RegularPolygon</a:t>
            </a:r>
            <a:r>
              <a:rPr lang="en-US" b="1" dirty="0" smtClean="0"/>
              <a:t>(0,0,0,1,sides)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this.mFVertexBuffer</a:t>
            </a:r>
            <a:r>
              <a:rPr lang="en-US" dirty="0" smtClean="0"/>
              <a:t> = </a:t>
            </a:r>
            <a:r>
              <a:rPr lang="en-US" dirty="0" err="1" smtClean="0"/>
              <a:t>t.getVertexBuffer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this.mIndexBuffer</a:t>
            </a:r>
            <a:r>
              <a:rPr lang="en-US" dirty="0" smtClean="0"/>
              <a:t> = </a:t>
            </a:r>
            <a:r>
              <a:rPr lang="en-US" dirty="0" err="1" smtClean="0"/>
              <a:t>t.getIndexBuffer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this.numOfIndecies</a:t>
            </a:r>
            <a:r>
              <a:rPr lang="en-US" dirty="0" smtClean="0"/>
              <a:t> = </a:t>
            </a:r>
            <a:r>
              <a:rPr lang="en-US" dirty="0" err="1" smtClean="0"/>
              <a:t>t.getNumberOfIndecies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this.mFVertexBuffer.position</a:t>
            </a:r>
            <a:r>
              <a:rPr lang="en-US" dirty="0" smtClean="0"/>
              <a:t>(0);</a:t>
            </a:r>
          </a:p>
          <a:p>
            <a:r>
              <a:rPr lang="en-US" dirty="0" err="1" smtClean="0"/>
              <a:t>this.mIndexBuffer.position</a:t>
            </a:r>
            <a:r>
              <a:rPr lang="en-US" dirty="0" smtClean="0"/>
              <a:t>(0);</a:t>
            </a:r>
          </a:p>
          <a:p>
            <a:endParaRPr lang="en-US" dirty="0"/>
          </a:p>
          <a:p>
            <a:r>
              <a:rPr lang="en-US" dirty="0"/>
              <a:t>gl.glColor4f(1.0f, 0, 0, 0.5f);</a:t>
            </a:r>
          </a:p>
          <a:p>
            <a:r>
              <a:rPr lang="en-US" dirty="0" err="1" smtClean="0"/>
              <a:t>gl.glVertexPointer</a:t>
            </a:r>
            <a:r>
              <a:rPr lang="en-US" dirty="0" smtClean="0"/>
              <a:t>(3</a:t>
            </a:r>
            <a:r>
              <a:rPr lang="en-US" dirty="0"/>
              <a:t>, GL10.</a:t>
            </a:r>
            <a:r>
              <a:rPr lang="en-US" i="1" dirty="0"/>
              <a:t>GL_FLOAT, 0, </a:t>
            </a:r>
            <a:r>
              <a:rPr lang="en-US" i="1" dirty="0" err="1"/>
              <a:t>mFVertexBuffer</a:t>
            </a:r>
            <a:r>
              <a:rPr lang="en-US" i="1" dirty="0"/>
              <a:t>);</a:t>
            </a:r>
          </a:p>
          <a:p>
            <a:r>
              <a:rPr lang="en-US" dirty="0" err="1" smtClean="0"/>
              <a:t>gl.glDrawElements</a:t>
            </a:r>
            <a:r>
              <a:rPr lang="en-US" dirty="0" smtClean="0"/>
              <a:t>(GL10.</a:t>
            </a:r>
            <a:r>
              <a:rPr lang="en-US" i="1" dirty="0" smtClean="0"/>
              <a:t>GL_TRIANGLES</a:t>
            </a:r>
            <a:r>
              <a:rPr lang="en-US" i="1" dirty="0"/>
              <a:t>, </a:t>
            </a:r>
            <a:r>
              <a:rPr lang="en-US" b="1" i="1" dirty="0" err="1"/>
              <a:t>this.numOfIndecies</a:t>
            </a:r>
            <a:r>
              <a:rPr lang="en-US" b="1" i="1" dirty="0"/>
              <a:t>,</a:t>
            </a:r>
          </a:p>
          <a:p>
            <a:r>
              <a:rPr lang="en-US" dirty="0"/>
              <a:t>                GL10.</a:t>
            </a:r>
            <a:r>
              <a:rPr lang="en-US" i="1" dirty="0"/>
              <a:t>GL_UNSIGNED_SHORT, </a:t>
            </a:r>
            <a:r>
              <a:rPr lang="en-US" i="1" dirty="0" err="1"/>
              <a:t>mIndexBuffer</a:t>
            </a:r>
            <a:r>
              <a:rPr lang="en-US" i="1" dirty="0"/>
              <a:t>);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48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05000" y="381000"/>
            <a:ext cx="3796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I can animate that polygon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long </a:t>
            </a:r>
            <a:r>
              <a:rPr lang="en-US" dirty="0" err="1" smtClean="0"/>
              <a:t>curtime</a:t>
            </a:r>
            <a:r>
              <a:rPr lang="en-US" dirty="0" smtClean="0"/>
              <a:t> = </a:t>
            </a:r>
            <a:r>
              <a:rPr lang="en-US" dirty="0" err="1" smtClean="0"/>
              <a:t>SystemClock.uptimeMillis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if ((</a:t>
            </a:r>
            <a:r>
              <a:rPr lang="en-US" dirty="0" err="1" smtClean="0"/>
              <a:t>curtime</a:t>
            </a:r>
            <a:r>
              <a:rPr lang="en-US" dirty="0" smtClean="0"/>
              <a:t> - </a:t>
            </a:r>
            <a:r>
              <a:rPr lang="en-US" dirty="0" err="1" smtClean="0"/>
              <a:t>prevtime</a:t>
            </a:r>
            <a:r>
              <a:rPr lang="en-US" dirty="0" smtClean="0"/>
              <a:t>) &gt; 2000)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prevtime</a:t>
            </a:r>
            <a:r>
              <a:rPr lang="en-US" dirty="0" smtClean="0"/>
              <a:t> = </a:t>
            </a:r>
            <a:r>
              <a:rPr lang="en-US" dirty="0" err="1" smtClean="0"/>
              <a:t>curtime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sides += 1;</a:t>
            </a:r>
          </a:p>
          <a:p>
            <a:r>
              <a:rPr lang="en-US" dirty="0" smtClean="0"/>
              <a:t>     if (sides &gt; 20) { sides = 3; }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this.prepareBuffers</a:t>
            </a:r>
            <a:r>
              <a:rPr lang="en-US" dirty="0" smtClean="0"/>
              <a:t>(sides);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gl.glColor4f(1.0f, 0, 0, 0.5f);</a:t>
            </a:r>
          </a:p>
          <a:p>
            <a:r>
              <a:rPr lang="en-US" dirty="0" err="1" smtClean="0"/>
              <a:t>gl.glVertexPointer</a:t>
            </a:r>
            <a:r>
              <a:rPr lang="en-US" dirty="0" smtClean="0"/>
              <a:t>(3, GL10.GL_FLOAT, 0, </a:t>
            </a:r>
            <a:r>
              <a:rPr lang="en-US" dirty="0" err="1" smtClean="0"/>
              <a:t>mFVertexBuffer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gl.glDrawElements</a:t>
            </a:r>
            <a:r>
              <a:rPr lang="en-US" dirty="0" smtClean="0"/>
              <a:t>(GL10.GL_TRIANGLES, </a:t>
            </a:r>
            <a:r>
              <a:rPr lang="en-US" dirty="0" err="1" smtClean="0"/>
              <a:t>this.numOfIndecies</a:t>
            </a:r>
            <a:r>
              <a:rPr lang="en-US" dirty="0" smtClean="0"/>
              <a:t>,</a:t>
            </a:r>
          </a:p>
          <a:p>
            <a:r>
              <a:rPr lang="en-US" dirty="0" smtClean="0"/>
              <a:t>            GL10.GL_UNSIGNED_SHORT, </a:t>
            </a:r>
            <a:r>
              <a:rPr lang="en-US" dirty="0" err="1" smtClean="0"/>
              <a:t>mIndexBuffer</a:t>
            </a:r>
            <a:r>
              <a:rPr lang="en-US" dirty="0" smtClean="0"/>
              <a:t>);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49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05000" y="381000"/>
            <a:ext cx="2233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Adding Texture</a:t>
            </a:r>
            <a:endParaRPr lang="en-US" sz="2400" dirty="0"/>
          </a:p>
        </p:txBody>
      </p:sp>
      <p:pic>
        <p:nvPicPr>
          <p:cNvPr id="8" name="Picture 6" descr="android_270x2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28800"/>
            <a:ext cx="2571750" cy="2562225"/>
          </a:xfrm>
          <a:prstGeom prst="rect">
            <a:avLst/>
          </a:prstGeom>
          <a:noFill/>
        </p:spPr>
      </p:pic>
      <p:sp>
        <p:nvSpPr>
          <p:cNvPr id="9" name="Isosceles Triangle 8"/>
          <p:cNvSpPr/>
          <p:nvPr/>
        </p:nvSpPr>
        <p:spPr>
          <a:xfrm>
            <a:off x="5715000" y="2209800"/>
            <a:ext cx="1447800" cy="1295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28800" y="48768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bitmap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67400" y="4724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Object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44958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(0,0)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380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(1,1)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13E3-05A5-4A58-8DDB-15D2D990BF35}" type="slidenum">
              <a:rPr lang="en-US"/>
              <a:pPr/>
              <a:t>5</a:t>
            </a:fld>
            <a:endParaRPr lang="en-US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09600" y="1917680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/>
              <a:t>Frame Animation</a:t>
            </a:r>
          </a:p>
          <a:p>
            <a:pPr>
              <a:buFontTx/>
              <a:buChar char="•"/>
            </a:pPr>
            <a:r>
              <a:rPr lang="en-US" sz="2400" dirty="0" smtClean="0"/>
              <a:t>List Animation</a:t>
            </a:r>
          </a:p>
          <a:p>
            <a:pPr>
              <a:buFontTx/>
              <a:buChar char="•"/>
            </a:pPr>
            <a:r>
              <a:rPr lang="en-US" sz="2400" dirty="0" smtClean="0"/>
              <a:t>View Animation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711450" y="457200"/>
            <a:ext cx="18796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In Animation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50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05000" y="381000"/>
            <a:ext cx="42755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Figure out texture coordinates</a:t>
            </a:r>
            <a:endParaRPr lang="en-US" sz="2400" dirty="0"/>
          </a:p>
        </p:txBody>
      </p:sp>
      <p:pic>
        <p:nvPicPr>
          <p:cNvPr id="8" name="Picture 6" descr="android_270x2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28800"/>
            <a:ext cx="2571750" cy="2562225"/>
          </a:xfrm>
          <a:prstGeom prst="rect">
            <a:avLst/>
          </a:prstGeom>
          <a:noFill/>
        </p:spPr>
      </p:pic>
      <p:sp>
        <p:nvSpPr>
          <p:cNvPr id="9" name="Isosceles Triangle 8"/>
          <p:cNvSpPr/>
          <p:nvPr/>
        </p:nvSpPr>
        <p:spPr>
          <a:xfrm>
            <a:off x="1524000" y="2209800"/>
            <a:ext cx="1447800" cy="1295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" y="44958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(0,0)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380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(1,1)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51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05000" y="381000"/>
            <a:ext cx="3944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Abstract Textured Renderer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228600" y="18288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GLSurfaceView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505200" y="18288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Renderer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(Interface)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505200" y="39624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Abstract</a:t>
            </a:r>
          </a:p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TextureRenderer</a:t>
            </a:r>
            <a:endParaRPr lang="en-US" dirty="0" smtClean="0">
              <a:solidFill>
                <a:srgbClr val="002060"/>
              </a:solidFill>
            </a:endParaRP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(Interface)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505200" y="51816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Textured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Polygon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Renderer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14" name="Straight Arrow Connector 13"/>
          <p:cNvCxnSpPr>
            <a:stCxn id="8" idx="6"/>
            <a:endCxn id="9" idx="2"/>
          </p:cNvCxnSpPr>
          <p:nvPr/>
        </p:nvCxnSpPr>
        <p:spPr>
          <a:xfrm>
            <a:off x="2971800" y="2286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5" idx="0"/>
            <a:endCxn id="9" idx="4"/>
          </p:cNvCxnSpPr>
          <p:nvPr/>
        </p:nvCxnSpPr>
        <p:spPr>
          <a:xfrm rot="16200000" flipV="1">
            <a:off x="4838700" y="2781300"/>
            <a:ext cx="1524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2" idx="0"/>
            <a:endCxn id="10" idx="4"/>
          </p:cNvCxnSpPr>
          <p:nvPr/>
        </p:nvCxnSpPr>
        <p:spPr>
          <a:xfrm rot="5400000" flipH="1" flipV="1">
            <a:off x="4724400" y="5029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81940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2000" y="990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Specialize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48400" y="3733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Specialize</a:t>
            </a:r>
          </a:p>
        </p:txBody>
      </p:sp>
      <p:sp>
        <p:nvSpPr>
          <p:cNvPr id="25" name="Oval 24"/>
          <p:cNvSpPr/>
          <p:nvPr/>
        </p:nvSpPr>
        <p:spPr>
          <a:xfrm>
            <a:off x="3581400" y="28956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Abstract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Renderer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(Interface)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Arrow Connector 28"/>
          <p:cNvCxnSpPr>
            <a:stCxn id="10" idx="0"/>
            <a:endCxn id="25" idx="4"/>
          </p:cNvCxnSpPr>
          <p:nvPr/>
        </p:nvCxnSpPr>
        <p:spPr>
          <a:xfrm rot="5400000" flipH="1" flipV="1">
            <a:off x="4838700" y="3848100"/>
            <a:ext cx="1524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52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76400" y="533400"/>
            <a:ext cx="57584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Setup Your Texture in </a:t>
            </a:r>
            <a:r>
              <a:rPr lang="en-US" sz="2400" dirty="0" err="1" smtClean="0"/>
              <a:t>OnSurfaceCreated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6764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[] textures = new </a:t>
            </a:r>
            <a:r>
              <a:rPr lang="en-US" dirty="0" err="1" smtClean="0"/>
              <a:t>int</a:t>
            </a:r>
            <a:r>
              <a:rPr lang="en-US" dirty="0" smtClean="0"/>
              <a:t>[1];         </a:t>
            </a:r>
            <a:r>
              <a:rPr lang="en-US" dirty="0" err="1" smtClean="0"/>
              <a:t>gl.glGenTextures</a:t>
            </a:r>
            <a:r>
              <a:rPr lang="en-US" dirty="0" smtClean="0"/>
              <a:t>(1, textures, 0);</a:t>
            </a:r>
          </a:p>
          <a:p>
            <a:r>
              <a:rPr lang="en-US" dirty="0" err="1" smtClean="0"/>
              <a:t>mTextureID</a:t>
            </a:r>
            <a:r>
              <a:rPr lang="en-US" dirty="0" smtClean="0"/>
              <a:t> = textures[0];</a:t>
            </a:r>
          </a:p>
          <a:p>
            <a:r>
              <a:rPr lang="en-US" dirty="0" err="1" smtClean="0"/>
              <a:t>gl.glBindTexture</a:t>
            </a:r>
            <a:r>
              <a:rPr lang="en-US" dirty="0" smtClean="0"/>
              <a:t>(GL10.GL_TEXTURE_2D, </a:t>
            </a:r>
            <a:r>
              <a:rPr lang="en-US" dirty="0" err="1" smtClean="0"/>
              <a:t>mTextureID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gl.glTexParameterf</a:t>
            </a:r>
            <a:r>
              <a:rPr lang="en-US" dirty="0" smtClean="0"/>
              <a:t>(GL10.GL_TEXTURE_2D, GL10.GL_TEXTURE_MIN_FILTER,</a:t>
            </a:r>
          </a:p>
          <a:p>
            <a:r>
              <a:rPr lang="en-US" dirty="0" smtClean="0"/>
              <a:t>                GL10.GL_NEAREST);</a:t>
            </a:r>
          </a:p>
          <a:p>
            <a:r>
              <a:rPr lang="en-US" dirty="0" err="1" smtClean="0"/>
              <a:t>gl.glTexParameterf</a:t>
            </a:r>
            <a:r>
              <a:rPr lang="en-US" dirty="0" smtClean="0"/>
              <a:t>(GL10.GL_TEXTURE_2D,</a:t>
            </a:r>
          </a:p>
          <a:p>
            <a:r>
              <a:rPr lang="en-US" dirty="0" smtClean="0"/>
              <a:t>                GL10.GL_TEXTURE_MAG_FILTER,</a:t>
            </a:r>
          </a:p>
          <a:p>
            <a:r>
              <a:rPr lang="en-US" dirty="0" smtClean="0"/>
              <a:t>                GL10.GL_LINEAR);</a:t>
            </a:r>
          </a:p>
          <a:p>
            <a:endParaRPr lang="en-US" dirty="0" smtClean="0"/>
          </a:p>
          <a:p>
            <a:r>
              <a:rPr lang="en-US" dirty="0" err="1" smtClean="0"/>
              <a:t>gl.glTexParameterf</a:t>
            </a:r>
            <a:r>
              <a:rPr lang="en-US" dirty="0" smtClean="0"/>
              <a:t>(GL10.GL_TEXTURE_2D, GL10.GL_TEXTURE_WRAP_S,</a:t>
            </a:r>
          </a:p>
          <a:p>
            <a:r>
              <a:rPr lang="en-US" dirty="0" smtClean="0"/>
              <a:t>                GL10.GL_CLAMP_TO_EDGE);</a:t>
            </a:r>
          </a:p>
          <a:p>
            <a:r>
              <a:rPr lang="en-US" dirty="0" err="1" smtClean="0"/>
              <a:t>gl.glTexParameterf</a:t>
            </a:r>
            <a:r>
              <a:rPr lang="en-US" dirty="0" smtClean="0"/>
              <a:t>(GL10.GL_TEXTURE_2D, GL10.GL_TEXTURE_WRAP_T,</a:t>
            </a:r>
          </a:p>
          <a:p>
            <a:r>
              <a:rPr lang="en-US" dirty="0" smtClean="0"/>
              <a:t>                GL10.GL_CLAMP_TO_EDGE);</a:t>
            </a:r>
          </a:p>
          <a:p>
            <a:endParaRPr lang="en-US" dirty="0" smtClean="0"/>
          </a:p>
          <a:p>
            <a:r>
              <a:rPr lang="en-US" dirty="0" err="1" smtClean="0"/>
              <a:t>gl.glTexEnvf</a:t>
            </a:r>
            <a:r>
              <a:rPr lang="en-US" dirty="0" smtClean="0"/>
              <a:t>(GL10.GL_TEXTURE_ENV, GL10.GL_TEXTURE_ENV_MODE,</a:t>
            </a:r>
          </a:p>
          <a:p>
            <a:r>
              <a:rPr lang="en-US" dirty="0" smtClean="0"/>
              <a:t>                GL10.GL_REPLACE);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53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76400" y="533400"/>
            <a:ext cx="57584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Setup Your Texture in </a:t>
            </a:r>
            <a:r>
              <a:rPr lang="en-US" sz="2400" dirty="0" err="1" smtClean="0"/>
              <a:t>OnSurfaceCreated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InputStream</a:t>
            </a:r>
            <a:r>
              <a:rPr lang="en-US" dirty="0" smtClean="0"/>
              <a:t> is = </a:t>
            </a:r>
            <a:r>
              <a:rPr lang="en-US" dirty="0" err="1" smtClean="0"/>
              <a:t>mContext.getResources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              .</a:t>
            </a:r>
            <a:r>
              <a:rPr lang="en-US" dirty="0" err="1" smtClean="0"/>
              <a:t>openRawResource</a:t>
            </a:r>
            <a:r>
              <a:rPr lang="en-US" dirty="0" smtClean="0"/>
              <a:t>(</a:t>
            </a:r>
            <a:r>
              <a:rPr lang="en-US" dirty="0" err="1" smtClean="0"/>
              <a:t>this.mImageResourceId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 Bitmap </a:t>
            </a:r>
            <a:r>
              <a:rPr lang="en-US" dirty="0" err="1" smtClean="0"/>
              <a:t>bitmap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 try {</a:t>
            </a:r>
          </a:p>
          <a:p>
            <a:r>
              <a:rPr lang="en-US" dirty="0" smtClean="0"/>
              <a:t>            bitmap = </a:t>
            </a:r>
            <a:r>
              <a:rPr lang="en-US" dirty="0" err="1" smtClean="0"/>
              <a:t>BitmapFactory.decodeStream</a:t>
            </a:r>
            <a:r>
              <a:rPr lang="en-US" dirty="0" smtClean="0"/>
              <a:t>(is);</a:t>
            </a:r>
          </a:p>
          <a:p>
            <a:r>
              <a:rPr lang="en-US" dirty="0" smtClean="0"/>
              <a:t>        } finally {</a:t>
            </a:r>
          </a:p>
          <a:p>
            <a:r>
              <a:rPr lang="en-US" dirty="0" smtClean="0"/>
              <a:t>            try {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is.close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     } catch(</a:t>
            </a:r>
            <a:r>
              <a:rPr lang="en-US" dirty="0" err="1" smtClean="0"/>
              <a:t>IOException</a:t>
            </a:r>
            <a:r>
              <a:rPr lang="en-US" dirty="0" smtClean="0"/>
              <a:t> e) {</a:t>
            </a:r>
          </a:p>
          <a:p>
            <a:r>
              <a:rPr lang="en-US" dirty="0" smtClean="0"/>
              <a:t>                // Ignore.</a:t>
            </a:r>
          </a:p>
          <a:p>
            <a:r>
              <a:rPr lang="en-US" dirty="0" smtClean="0"/>
              <a:t>            }</a:t>
            </a:r>
          </a:p>
          <a:p>
            <a:r>
              <a:rPr lang="en-US" dirty="0" smtClean="0"/>
              <a:t>        }</a:t>
            </a:r>
          </a:p>
          <a:p>
            <a:endParaRPr lang="en-US" dirty="0" smtClean="0"/>
          </a:p>
          <a:p>
            <a:r>
              <a:rPr lang="en-US" dirty="0" smtClean="0"/>
              <a:t>        GLUtils.texImage2D(GL10.GL_TEXTURE_2D, 0, bitmap, 0);</a:t>
            </a:r>
          </a:p>
          <a:p>
            <a:r>
              <a:rPr lang="en-US" dirty="0" smtClean="0"/>
              <a:t> 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54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971800" y="457200"/>
            <a:ext cx="2832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 Textured Polygon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792069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RegularPolygon</a:t>
            </a:r>
            <a:r>
              <a:rPr lang="en-US" dirty="0" smtClean="0"/>
              <a:t> t = new </a:t>
            </a:r>
            <a:r>
              <a:rPr lang="en-US" dirty="0" err="1" smtClean="0"/>
              <a:t>RegularPolygon</a:t>
            </a:r>
            <a:r>
              <a:rPr lang="en-US" dirty="0" smtClean="0"/>
              <a:t>(0,0,0,0.5f,sides);</a:t>
            </a:r>
          </a:p>
          <a:p>
            <a:r>
              <a:rPr lang="en-US" dirty="0" err="1" smtClean="0"/>
              <a:t>this.mFVertexBuffer</a:t>
            </a:r>
            <a:r>
              <a:rPr lang="en-US" dirty="0" smtClean="0"/>
              <a:t> = </a:t>
            </a:r>
            <a:r>
              <a:rPr lang="en-US" dirty="0" err="1" smtClean="0"/>
              <a:t>t.getVertexBuffer</a:t>
            </a:r>
            <a:r>
              <a:rPr lang="en-US" dirty="0" smtClean="0"/>
              <a:t>();</a:t>
            </a:r>
          </a:p>
          <a:p>
            <a:r>
              <a:rPr lang="en-US" b="1" dirty="0" err="1" smtClean="0"/>
              <a:t>this.mFTextureBuffer</a:t>
            </a:r>
            <a:r>
              <a:rPr lang="en-US" b="1" dirty="0" smtClean="0"/>
              <a:t> = </a:t>
            </a:r>
            <a:r>
              <a:rPr lang="en-US" b="1" dirty="0" err="1" smtClean="0"/>
              <a:t>t.getTextureBuffer</a:t>
            </a:r>
            <a:r>
              <a:rPr lang="en-US" b="1" dirty="0" smtClean="0"/>
              <a:t>();</a:t>
            </a:r>
          </a:p>
          <a:p>
            <a:r>
              <a:rPr lang="en-US" dirty="0" err="1" smtClean="0"/>
              <a:t>this.mIndexBuffer</a:t>
            </a:r>
            <a:r>
              <a:rPr lang="en-US" dirty="0" smtClean="0"/>
              <a:t> = </a:t>
            </a:r>
            <a:r>
              <a:rPr lang="en-US" dirty="0" err="1" smtClean="0"/>
              <a:t>t.getIndexBuffer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this.mFVertexBuffer.position</a:t>
            </a:r>
            <a:r>
              <a:rPr lang="en-US" dirty="0" smtClean="0"/>
              <a:t>(0);</a:t>
            </a:r>
          </a:p>
          <a:p>
            <a:r>
              <a:rPr lang="en-US" dirty="0" err="1" smtClean="0"/>
              <a:t>this.mIndexBuffer.position</a:t>
            </a:r>
            <a:r>
              <a:rPr lang="en-US" dirty="0" smtClean="0"/>
              <a:t>(0);</a:t>
            </a:r>
          </a:p>
          <a:p>
            <a:r>
              <a:rPr lang="en-US" dirty="0" err="1" smtClean="0"/>
              <a:t>this.mFTextureBuffer.position</a:t>
            </a:r>
            <a:r>
              <a:rPr lang="en-US" dirty="0" smtClean="0"/>
              <a:t>(0);</a:t>
            </a:r>
          </a:p>
          <a:p>
            <a:endParaRPr lang="en-US" dirty="0"/>
          </a:p>
          <a:p>
            <a:r>
              <a:rPr lang="en-US" dirty="0" err="1" smtClean="0"/>
              <a:t>gl.glEnable</a:t>
            </a:r>
            <a:r>
              <a:rPr lang="en-US" dirty="0" smtClean="0"/>
              <a:t>(GL10.GL_TEXTURE_2D);</a:t>
            </a:r>
          </a:p>
          <a:p>
            <a:r>
              <a:rPr lang="en-US" dirty="0" err="1" smtClean="0"/>
              <a:t>gl.glVertexPointer</a:t>
            </a:r>
            <a:r>
              <a:rPr lang="en-US" dirty="0" smtClean="0"/>
              <a:t>(3, GL10.GL_FLOAT, 0, </a:t>
            </a:r>
            <a:r>
              <a:rPr lang="en-US" dirty="0" err="1" smtClean="0"/>
              <a:t>mFVertexBuffer</a:t>
            </a:r>
            <a:r>
              <a:rPr lang="en-US" dirty="0" smtClean="0"/>
              <a:t>);</a:t>
            </a:r>
          </a:p>
          <a:p>
            <a:r>
              <a:rPr lang="en-US" b="1" dirty="0" err="1" smtClean="0"/>
              <a:t>gl.glTexCoordPointer</a:t>
            </a:r>
            <a:r>
              <a:rPr lang="en-US" b="1" dirty="0" smtClean="0"/>
              <a:t>(2, GL10.GL_FLOAT, 0, </a:t>
            </a:r>
            <a:r>
              <a:rPr lang="en-US" b="1" dirty="0" err="1" smtClean="0"/>
              <a:t>mFTextureBuffer</a:t>
            </a:r>
            <a:r>
              <a:rPr lang="en-US" b="1" dirty="0" smtClean="0"/>
              <a:t>);</a:t>
            </a:r>
          </a:p>
          <a:p>
            <a:endParaRPr lang="en-US" dirty="0"/>
          </a:p>
          <a:p>
            <a:r>
              <a:rPr lang="en-US" dirty="0" err="1" smtClean="0"/>
              <a:t>glDrawElements</a:t>
            </a:r>
            <a:r>
              <a:rPr lang="en-US" dirty="0" smtClean="0"/>
              <a:t>(….);</a:t>
            </a:r>
          </a:p>
          <a:p>
            <a:r>
              <a:rPr lang="en-US" dirty="0" smtClean="0"/>
              <a:t>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55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971800" y="457200"/>
            <a:ext cx="4573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Drawing Two Textured Polygons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6002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gl.glEnable</a:t>
            </a:r>
            <a:r>
              <a:rPr lang="en-US" dirty="0" smtClean="0"/>
              <a:t>(GL10.GL_TEXTURE_2D);</a:t>
            </a:r>
          </a:p>
          <a:p>
            <a:r>
              <a:rPr lang="en-US" dirty="0" err="1" smtClean="0"/>
              <a:t>gl.glVertexPointer</a:t>
            </a:r>
            <a:r>
              <a:rPr lang="en-US" dirty="0" smtClean="0"/>
              <a:t>(3, GL10.GL_FLOAT, 0, </a:t>
            </a:r>
            <a:r>
              <a:rPr lang="en-US" dirty="0" err="1" smtClean="0"/>
              <a:t>mFVertexBuffer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gl.glTexCoordPointer</a:t>
            </a:r>
            <a:r>
              <a:rPr lang="en-US" dirty="0" smtClean="0"/>
              <a:t>(2, GL10.GL_FLOAT, 0, </a:t>
            </a:r>
            <a:r>
              <a:rPr lang="en-US" dirty="0" err="1" smtClean="0"/>
              <a:t>mFTextureBuffer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 </a:t>
            </a:r>
          </a:p>
          <a:p>
            <a:r>
              <a:rPr lang="en-US" dirty="0" err="1" smtClean="0"/>
              <a:t>gl.glPushMatrix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gl.glScalef</a:t>
            </a:r>
            <a:r>
              <a:rPr lang="en-US" dirty="0" smtClean="0"/>
              <a:t>(0.5f, 0.5f, 1.0f);</a:t>
            </a:r>
          </a:p>
          <a:p>
            <a:r>
              <a:rPr lang="en-US" dirty="0" err="1" smtClean="0"/>
              <a:t>gl.glTranslatef</a:t>
            </a:r>
            <a:r>
              <a:rPr lang="en-US" dirty="0" smtClean="0"/>
              <a:t>(0.5f,0, 0);</a:t>
            </a:r>
          </a:p>
          <a:p>
            <a:r>
              <a:rPr lang="en-US" b="1" dirty="0" err="1" smtClean="0"/>
              <a:t>gl.glDrawElements</a:t>
            </a:r>
            <a:r>
              <a:rPr lang="en-US" b="1" dirty="0" smtClean="0"/>
              <a:t>(GL10.GL_TRIANGLES, </a:t>
            </a:r>
            <a:r>
              <a:rPr lang="en-US" b="1" dirty="0" err="1" smtClean="0"/>
              <a:t>this.numOfIndecies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         GL10.GL_UNSIGNED_SHORT, </a:t>
            </a:r>
            <a:r>
              <a:rPr lang="en-US" b="1" dirty="0" err="1" smtClean="0"/>
              <a:t>mIndexBuffer</a:t>
            </a:r>
            <a:r>
              <a:rPr lang="en-US" b="1" dirty="0" smtClean="0"/>
              <a:t>);</a:t>
            </a:r>
          </a:p>
          <a:p>
            <a:r>
              <a:rPr lang="en-US" dirty="0" smtClean="0"/>
              <a:t>    	</a:t>
            </a:r>
          </a:p>
          <a:p>
            <a:r>
              <a:rPr lang="en-US" dirty="0" err="1" smtClean="0"/>
              <a:t>gl.glPopMatrix</a:t>
            </a:r>
            <a:r>
              <a:rPr lang="en-US" dirty="0" smtClean="0"/>
              <a:t>();</a:t>
            </a:r>
            <a:r>
              <a:rPr lang="en-US" dirty="0" err="1" smtClean="0"/>
              <a:t>gl.glPushMatrix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gl.glScalef</a:t>
            </a:r>
            <a:r>
              <a:rPr lang="en-US" dirty="0" smtClean="0"/>
              <a:t>(0.5f, 0.5f, 1.0f);   </a:t>
            </a:r>
            <a:r>
              <a:rPr lang="en-US" dirty="0" err="1" smtClean="0"/>
              <a:t>gl.glTranslatef</a:t>
            </a:r>
            <a:r>
              <a:rPr lang="en-US" dirty="0" smtClean="0"/>
              <a:t>(-0.5f,0, 0);</a:t>
            </a:r>
          </a:p>
          <a:p>
            <a:r>
              <a:rPr lang="en-US" b="1" dirty="0" err="1" smtClean="0"/>
              <a:t>gl.glDrawElements</a:t>
            </a:r>
            <a:r>
              <a:rPr lang="en-US" b="1" dirty="0" smtClean="0"/>
              <a:t>(GL10.GL_TRIANGLES, </a:t>
            </a:r>
            <a:r>
              <a:rPr lang="en-US" b="1" dirty="0" err="1" smtClean="0"/>
              <a:t>this.numOfIndecies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           GL10.GL_UNSIGNED_SHORT, </a:t>
            </a:r>
            <a:r>
              <a:rPr lang="en-US" b="1" dirty="0" err="1" smtClean="0"/>
              <a:t>mIndexBuffer</a:t>
            </a:r>
            <a:r>
              <a:rPr lang="en-US" b="1" dirty="0" smtClean="0"/>
              <a:t>);</a:t>
            </a:r>
          </a:p>
          <a:p>
            <a:r>
              <a:rPr lang="en-US" dirty="0" err="1" smtClean="0"/>
              <a:t>gl.glPopMatrix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56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971800" y="457200"/>
            <a:ext cx="4573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Drawing Two Textured Polygons</a:t>
            </a:r>
            <a:endParaRPr lang="en-US" sz="2400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52600"/>
            <a:ext cx="2965076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1604" y="1752600"/>
            <a:ext cx="2930796" cy="4238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57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657600" y="457200"/>
            <a:ext cx="2170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Resources 1/2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600200"/>
            <a:ext cx="868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</a:t>
            </a:r>
            <a:r>
              <a:rPr lang="en-US" dirty="0" smtClean="0">
                <a:solidFill>
                  <a:srgbClr val="FF0000"/>
                </a:solidFill>
              </a:rPr>
              <a:t>Home Page </a:t>
            </a:r>
            <a:r>
              <a:rPr lang="en-US" dirty="0" smtClean="0"/>
              <a:t>where I am documenting  Android  as I explore it</a:t>
            </a:r>
          </a:p>
          <a:p>
            <a:r>
              <a:rPr lang="en-US" dirty="0" smtClean="0">
                <a:hlinkClick r:id="rId2"/>
              </a:rPr>
              <a:t>http://www.satyakomatineni.com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following </a:t>
            </a:r>
            <a:r>
              <a:rPr lang="en-US" dirty="0" smtClean="0">
                <a:solidFill>
                  <a:srgbClr val="FF0000"/>
                </a:solidFill>
              </a:rPr>
              <a:t>book Pro Android </a:t>
            </a:r>
            <a:r>
              <a:rPr lang="en-US" dirty="0" smtClean="0"/>
              <a:t>talks about Android and also some of the content covered here.</a:t>
            </a:r>
          </a:p>
          <a:p>
            <a:r>
              <a:rPr lang="en-US" dirty="0" smtClean="0">
                <a:hlinkClick r:id="rId3"/>
              </a:rPr>
              <a:t>http://www.satyakomatineni.com/akc/display?url=DisplayNoteIMPURL&amp;reportId=3186&amp;ownerUserId=satya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Khrons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OpenGL ES </a:t>
            </a:r>
            <a:r>
              <a:rPr lang="en-US" dirty="0" err="1" smtClean="0">
                <a:solidFill>
                  <a:srgbClr val="FF0000"/>
                </a:solidFill>
              </a:rPr>
              <a:t>api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(very handy)</a:t>
            </a:r>
          </a:p>
          <a:p>
            <a:r>
              <a:rPr lang="en-US" dirty="0" smtClean="0">
                <a:hlinkClick r:id="rId4"/>
              </a:rPr>
              <a:t>http://www.khronos.org/opengles/documentation/opengles1_0/html/index.html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OpenGL Red </a:t>
            </a:r>
            <a:r>
              <a:rPr lang="en-US" dirty="0" smtClean="0">
                <a:solidFill>
                  <a:srgbClr val="FF0000"/>
                </a:solidFill>
              </a:rPr>
              <a:t>Book</a:t>
            </a:r>
          </a:p>
          <a:p>
            <a:r>
              <a:rPr lang="en-US" dirty="0" smtClean="0">
                <a:hlinkClick r:id="rId5"/>
              </a:rPr>
              <a:t>http://www.glprogramming.com/red/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OpenGL </a:t>
            </a:r>
            <a:r>
              <a:rPr lang="en-US" dirty="0" smtClean="0">
                <a:solidFill>
                  <a:srgbClr val="FF0000"/>
                </a:solidFill>
              </a:rPr>
              <a:t>Course Material </a:t>
            </a:r>
            <a:r>
              <a:rPr lang="en-US" dirty="0" smtClean="0"/>
              <a:t>from </a:t>
            </a:r>
            <a:r>
              <a:rPr lang="en-US" dirty="0" smtClean="0">
                <a:solidFill>
                  <a:srgbClr val="FF0000"/>
                </a:solidFill>
              </a:rPr>
              <a:t>Wayne Cochran</a:t>
            </a:r>
            <a:r>
              <a:rPr lang="en-US" dirty="0" smtClean="0"/>
              <a:t>, WSU, Vancouver</a:t>
            </a:r>
          </a:p>
          <a:p>
            <a:r>
              <a:rPr lang="en-US" dirty="0" smtClean="0">
                <a:hlinkClick r:id="rId6"/>
              </a:rPr>
              <a:t>http://ezekiel.vancouver.wsu.edu/~cs442/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58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657600" y="457200"/>
            <a:ext cx="2170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Resources 2/2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600200"/>
            <a:ext cx="8686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Notes on OpenGL</a:t>
            </a:r>
          </a:p>
          <a:p>
            <a:r>
              <a:rPr lang="en-US" dirty="0" smtClean="0">
                <a:hlinkClick r:id="rId2"/>
              </a:rPr>
              <a:t>http://www.knowledgefolders.com/akc/display?url=NotesIMPTitlesURL&amp;ownerUserId=satya&amp;folderName=OpenGL&amp;order_by_format=news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My Notes on Android 1.5</a:t>
            </a:r>
          </a:p>
          <a:p>
            <a:r>
              <a:rPr lang="en-US" dirty="0" smtClean="0">
                <a:hlinkClick r:id="rId3"/>
              </a:rPr>
              <a:t>http://www.knowledgefolders.com/akc/servlet/DisplayServlet?url=NotesIMPTitlesURL&amp;ownerUserId=satya&amp;folderName=android+1.5&amp;order_by_format=news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Mobile Sessions from </a:t>
            </a:r>
            <a:r>
              <a:rPr lang="en-US" dirty="0" smtClean="0">
                <a:solidFill>
                  <a:srgbClr val="FF0000"/>
                </a:solidFill>
              </a:rPr>
              <a:t>Google I/O </a:t>
            </a:r>
            <a:r>
              <a:rPr lang="en-US" dirty="0" smtClean="0"/>
              <a:t>Conference</a:t>
            </a:r>
          </a:p>
          <a:p>
            <a:r>
              <a:rPr lang="en-US" dirty="0" smtClean="0">
                <a:hlinkClick r:id="rId4"/>
              </a:rPr>
              <a:t>http://code.google.com/events/io/sessions.html#mobile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Writing </a:t>
            </a:r>
            <a:r>
              <a:rPr lang="en-US" dirty="0" smtClean="0">
                <a:solidFill>
                  <a:srgbClr val="FF0000"/>
                </a:solidFill>
              </a:rPr>
              <a:t>Real Time Games </a:t>
            </a:r>
            <a:r>
              <a:rPr lang="en-US" dirty="0" smtClean="0"/>
              <a:t>for Android – Chris Pruett</a:t>
            </a:r>
          </a:p>
          <a:p>
            <a:r>
              <a:rPr lang="en-US" dirty="0" smtClean="0">
                <a:hlinkClick r:id="rId5"/>
              </a:rPr>
              <a:t>http://code.google.com/events/io/sessions/WritingRealTimeGamesAndroid.html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59</a:t>
            </a:fld>
            <a:endParaRPr lang="en-US"/>
          </a:p>
        </p:txBody>
      </p:sp>
      <p:sp>
        <p:nvSpPr>
          <p:cNvPr id="35842" name="Text Box 1026"/>
          <p:cNvSpPr txBox="1">
            <a:spLocks noChangeArrowheads="1"/>
          </p:cNvSpPr>
          <p:nvPr/>
        </p:nvSpPr>
        <p:spPr bwMode="auto">
          <a:xfrm>
            <a:off x="2992438" y="3200400"/>
            <a:ext cx="164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Thank You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13E3-05A5-4A58-8DDB-15D2D990BF35}" type="slidenum">
              <a:rPr lang="en-US"/>
              <a:pPr/>
              <a:t>6</a:t>
            </a:fld>
            <a:endParaRPr lang="en-US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09600" y="1917680"/>
            <a:ext cx="8153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/>
              <a:t>Android OpenGL architecture </a:t>
            </a:r>
          </a:p>
          <a:p>
            <a:pPr>
              <a:buFontTx/>
              <a:buChar char="•"/>
            </a:pPr>
            <a:r>
              <a:rPr lang="en-US" sz="2400" dirty="0" smtClean="0"/>
              <a:t>Drawing Primitives</a:t>
            </a:r>
          </a:p>
          <a:p>
            <a:pPr>
              <a:buFontTx/>
              <a:buChar char="•"/>
            </a:pPr>
            <a:r>
              <a:rPr lang="en-US" sz="2400" dirty="0" smtClean="0"/>
              <a:t>Setting the Camera and Understanding Coordinates</a:t>
            </a:r>
          </a:p>
          <a:p>
            <a:pPr>
              <a:buFontTx/>
              <a:buChar char="•"/>
            </a:pPr>
            <a:r>
              <a:rPr lang="en-US" sz="2400" dirty="0" smtClean="0"/>
              <a:t>Draw a Triangle and Play with Camera</a:t>
            </a:r>
          </a:p>
          <a:p>
            <a:pPr>
              <a:buFontTx/>
              <a:buChar char="•"/>
            </a:pPr>
            <a:r>
              <a:rPr lang="en-US" sz="2400" dirty="0" smtClean="0"/>
              <a:t>Draw any Polygon</a:t>
            </a:r>
          </a:p>
          <a:p>
            <a:pPr>
              <a:buFontTx/>
              <a:buChar char="•"/>
            </a:pPr>
            <a:r>
              <a:rPr lang="en-US" sz="2400" dirty="0" smtClean="0"/>
              <a:t>Apply Textures</a:t>
            </a:r>
          </a:p>
          <a:p>
            <a:pPr>
              <a:buFontTx/>
              <a:buChar char="•"/>
            </a:pPr>
            <a:r>
              <a:rPr lang="en-US" sz="2400" dirty="0" smtClean="0"/>
              <a:t>Draw Multiple times</a:t>
            </a:r>
          </a:p>
          <a:p>
            <a:pPr>
              <a:buFontTx/>
              <a:buChar char="•"/>
            </a:pPr>
            <a:r>
              <a:rPr lang="en-US" sz="2400" dirty="0" smtClean="0"/>
              <a:t>What helped me!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711450" y="457200"/>
            <a:ext cx="1997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In OpenGL…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2CE3-C1F0-43A1-8D96-FD6EEBAC18D9}" type="slidenum">
              <a:rPr lang="en-US"/>
              <a:pPr/>
              <a:t>7</a:t>
            </a:fld>
            <a:endParaRPr lang="en-US"/>
          </a:p>
        </p:txBody>
      </p:sp>
      <p:sp>
        <p:nvSpPr>
          <p:cNvPr id="35842" name="Text Box 1026"/>
          <p:cNvSpPr txBox="1">
            <a:spLocks noChangeArrowheads="1"/>
          </p:cNvSpPr>
          <p:nvPr/>
        </p:nvSpPr>
        <p:spPr bwMode="auto">
          <a:xfrm>
            <a:off x="2992438" y="3200400"/>
            <a:ext cx="30458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dirty="0" smtClean="0"/>
              <a:t>Intro To Android</a:t>
            </a:r>
            <a:endParaRPr 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13E3-05A5-4A58-8DDB-15D2D990BF35}" type="slidenum">
              <a:rPr lang="en-US"/>
              <a:pPr/>
              <a:t>8</a:t>
            </a:fld>
            <a:endParaRPr lang="en-US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09600" y="1560016"/>
            <a:ext cx="81534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dirty="0"/>
              <a:t>Linux </a:t>
            </a:r>
            <a:r>
              <a:rPr lang="en-US" sz="2400" dirty="0" smtClean="0"/>
              <a:t>based </a:t>
            </a:r>
            <a:r>
              <a:rPr lang="en-US" sz="2400" dirty="0"/>
              <a:t>OS </a:t>
            </a:r>
            <a:r>
              <a:rPr lang="en-US" sz="2400" dirty="0" smtClean="0"/>
              <a:t>under the hood</a:t>
            </a:r>
            <a:endParaRPr lang="en-US" sz="2400" dirty="0"/>
          </a:p>
          <a:p>
            <a:pPr>
              <a:buFontTx/>
              <a:buChar char="•"/>
            </a:pPr>
            <a:r>
              <a:rPr lang="en-US" sz="2400" dirty="0"/>
              <a:t>Java based Custom Virtual Machine called </a:t>
            </a:r>
            <a:r>
              <a:rPr lang="en-US" sz="2400" dirty="0" smtClean="0"/>
              <a:t>Dalvik</a:t>
            </a:r>
            <a:endParaRPr lang="en-US" sz="2400" dirty="0"/>
          </a:p>
          <a:p>
            <a:pPr>
              <a:buFontTx/>
              <a:buChar char="•"/>
            </a:pPr>
            <a:r>
              <a:rPr lang="en-US" sz="2400" dirty="0"/>
              <a:t>At release level </a:t>
            </a:r>
            <a:r>
              <a:rPr lang="en-US" sz="2400" dirty="0" smtClean="0"/>
              <a:t>1.5 and aiming for 2.0 in December</a:t>
            </a:r>
            <a:endParaRPr lang="en-US" sz="2400" dirty="0"/>
          </a:p>
          <a:p>
            <a:pPr>
              <a:buFontTx/>
              <a:buChar char="•"/>
            </a:pPr>
            <a:r>
              <a:rPr lang="en-US" sz="2400" dirty="0"/>
              <a:t>Supports a device emulator well integrated into Eclipse</a:t>
            </a:r>
          </a:p>
          <a:p>
            <a:pPr>
              <a:buFontTx/>
              <a:buChar char="•"/>
            </a:pPr>
            <a:r>
              <a:rPr lang="en-US" sz="2400" dirty="0"/>
              <a:t>Integrated browser </a:t>
            </a:r>
            <a:r>
              <a:rPr lang="en-US" sz="2400" dirty="0" smtClean="0"/>
              <a:t>similar to Chrome </a:t>
            </a:r>
            <a:r>
              <a:rPr lang="en-US" sz="2400" dirty="0"/>
              <a:t>(</a:t>
            </a:r>
            <a:r>
              <a:rPr lang="en-US" sz="2400" dirty="0" err="1"/>
              <a:t>Webkit</a:t>
            </a:r>
            <a:r>
              <a:rPr lang="en-US" sz="2400" dirty="0"/>
              <a:t>)</a:t>
            </a:r>
          </a:p>
          <a:p>
            <a:pPr>
              <a:buFontTx/>
              <a:buChar char="•"/>
            </a:pPr>
            <a:r>
              <a:rPr lang="en-US" sz="2400" dirty="0" smtClean="0"/>
              <a:t>2D and 3D (through OpenGL ES 1.0)</a:t>
            </a:r>
            <a:endParaRPr lang="en-US" sz="2400" dirty="0"/>
          </a:p>
          <a:p>
            <a:pPr>
              <a:buFontTx/>
              <a:buChar char="•"/>
            </a:pPr>
            <a:r>
              <a:rPr lang="en-US" sz="2400" dirty="0"/>
              <a:t>Full media </a:t>
            </a:r>
            <a:r>
              <a:rPr lang="en-US" sz="2400" dirty="0" smtClean="0"/>
              <a:t>support including recording </a:t>
            </a:r>
            <a:r>
              <a:rPr lang="en-US" sz="2400" dirty="0"/>
              <a:t>(audio and video)</a:t>
            </a:r>
          </a:p>
          <a:p>
            <a:pPr>
              <a:buFontTx/>
              <a:buChar char="•"/>
            </a:pPr>
            <a:r>
              <a:rPr lang="en-US" sz="2400" dirty="0"/>
              <a:t>GSM Telephony</a:t>
            </a:r>
          </a:p>
          <a:p>
            <a:pPr>
              <a:buFontTx/>
              <a:buChar char="•"/>
            </a:pPr>
            <a:r>
              <a:rPr lang="en-US" sz="2400" dirty="0"/>
              <a:t>Bluetooth, EDGE, 3G, and WiFi</a:t>
            </a:r>
          </a:p>
          <a:p>
            <a:pPr>
              <a:buFontTx/>
              <a:buChar char="•"/>
            </a:pPr>
            <a:r>
              <a:rPr lang="en-US" sz="2400" dirty="0"/>
              <a:t>Camera, GPS, compass, and accelerometer</a:t>
            </a:r>
          </a:p>
          <a:p>
            <a:pPr>
              <a:buFontTx/>
              <a:buChar char="•"/>
            </a:pPr>
            <a:r>
              <a:rPr lang="en-US" sz="2400" dirty="0"/>
              <a:t>Animation based on </a:t>
            </a:r>
            <a:r>
              <a:rPr lang="en-US" sz="2400" dirty="0" smtClean="0"/>
              <a:t>frames and also </a:t>
            </a:r>
            <a:r>
              <a:rPr lang="en-US" sz="2400" dirty="0" err="1" smtClean="0"/>
              <a:t>tweening</a:t>
            </a:r>
            <a:endParaRPr lang="en-US" sz="2400" dirty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711450" y="457200"/>
            <a:ext cx="321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What is Android SDK?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Satya Komatineni  (http://www.satyakomatineni.com)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B325-ECC8-4D76-93E7-E61F8543221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09600" y="1828800"/>
            <a:ext cx="8153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/>
              <a:t>A Modern Declarative UI (through XML and Java)</a:t>
            </a:r>
          </a:p>
          <a:p>
            <a:pPr>
              <a:buFontTx/>
              <a:buChar char="•"/>
            </a:pPr>
            <a:r>
              <a:rPr lang="en-US" sz="2400" dirty="0" smtClean="0"/>
              <a:t>REST/Content Providers and SQLite</a:t>
            </a:r>
          </a:p>
          <a:p>
            <a:pPr>
              <a:buFontTx/>
              <a:buChar char="•"/>
            </a:pPr>
            <a:r>
              <a:rPr lang="en-US" sz="2400" dirty="0" smtClean="0"/>
              <a:t>Well integrated, simple Eclipse based IDE</a:t>
            </a:r>
          </a:p>
          <a:p>
            <a:pPr>
              <a:buFontTx/>
              <a:buChar char="•"/>
            </a:pPr>
            <a:r>
              <a:rPr lang="en-US" sz="2400" dirty="0" smtClean="0"/>
              <a:t>Lot of built-in support for Animation and OpenGL ES</a:t>
            </a:r>
          </a:p>
          <a:p>
            <a:pPr>
              <a:buFontTx/>
              <a:buChar char="•"/>
            </a:pPr>
            <a:r>
              <a:rPr lang="en-US" sz="2400" dirty="0" smtClean="0"/>
              <a:t>A comprehensive “ONE” package to deal with (Very programmer friendly)</a:t>
            </a:r>
          </a:p>
          <a:p>
            <a:pPr>
              <a:buFontTx/>
              <a:buChar char="•"/>
            </a:pPr>
            <a:r>
              <a:rPr lang="en-US" sz="2400" dirty="0" smtClean="0"/>
              <a:t>Very highly multi-threaded</a:t>
            </a:r>
            <a:endParaRPr lang="en-US" sz="2400" dirty="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084388" y="457200"/>
            <a:ext cx="3729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Notable Pieces of Android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3095</Words>
  <Application>Microsoft Office PowerPoint</Application>
  <PresentationFormat>On-screen Show (4:3)</PresentationFormat>
  <Paragraphs>807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</vt:vector>
  </TitlesOfParts>
  <Company>org1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sk</cp:lastModifiedBy>
  <cp:revision>34</cp:revision>
  <dcterms:created xsi:type="dcterms:W3CDTF">2008-11-03T01:37:59Z</dcterms:created>
  <dcterms:modified xsi:type="dcterms:W3CDTF">2009-07-21T17:46:41Z</dcterms:modified>
</cp:coreProperties>
</file>